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theme/themeOverride3.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notesSlides/notesSlide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77" r:id="rId2"/>
    <p:sldId id="572" r:id="rId3"/>
    <p:sldId id="634" r:id="rId4"/>
    <p:sldId id="589" r:id="rId5"/>
    <p:sldId id="605" r:id="rId6"/>
    <p:sldId id="606" r:id="rId7"/>
    <p:sldId id="607" r:id="rId8"/>
    <p:sldId id="590" r:id="rId9"/>
    <p:sldId id="524" r:id="rId10"/>
    <p:sldId id="592" r:id="rId11"/>
    <p:sldId id="578" r:id="rId12"/>
    <p:sldId id="553" r:id="rId13"/>
    <p:sldId id="608" r:id="rId14"/>
    <p:sldId id="609" r:id="rId15"/>
    <p:sldId id="610" r:id="rId16"/>
    <p:sldId id="611" r:id="rId17"/>
    <p:sldId id="552" r:id="rId18"/>
    <p:sldId id="550" r:id="rId19"/>
    <p:sldId id="622" r:id="rId20"/>
    <p:sldId id="623" r:id="rId21"/>
    <p:sldId id="624" r:id="rId22"/>
    <p:sldId id="541" r:id="rId23"/>
    <p:sldId id="620" r:id="rId24"/>
    <p:sldId id="621" r:id="rId25"/>
    <p:sldId id="562" r:id="rId26"/>
    <p:sldId id="597" r:id="rId27"/>
    <p:sldId id="616" r:id="rId28"/>
    <p:sldId id="617" r:id="rId29"/>
    <p:sldId id="618" r:id="rId30"/>
    <p:sldId id="619" r:id="rId31"/>
    <p:sldId id="594" r:id="rId32"/>
    <p:sldId id="625" r:id="rId33"/>
    <p:sldId id="626" r:id="rId34"/>
    <p:sldId id="627" r:id="rId35"/>
    <p:sldId id="584" r:id="rId36"/>
    <p:sldId id="586" r:id="rId37"/>
    <p:sldId id="574" r:id="rId38"/>
    <p:sldId id="629" r:id="rId39"/>
    <p:sldId id="628" r:id="rId40"/>
    <p:sldId id="630" r:id="rId41"/>
    <p:sldId id="631" r:id="rId42"/>
    <p:sldId id="632" r:id="rId43"/>
    <p:sldId id="633" r:id="rId44"/>
    <p:sldId id="549" r:id="rId45"/>
    <p:sldId id="615" r:id="rId46"/>
    <p:sldId id="482" r:id="rId47"/>
    <p:sldId id="446" r:id="rId48"/>
  </p:sldIdLst>
  <p:sldSz cx="9144000" cy="6858000" type="screen4x3"/>
  <p:notesSz cx="9928225" cy="679767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th Adriana Navas Contreras" initials="RANC" lastIdx="9" clrIdx="0">
    <p:extLst>
      <p:ext uri="{19B8F6BF-5375-455C-9EA6-DF929625EA0E}">
        <p15:presenceInfo xmlns:p15="http://schemas.microsoft.com/office/powerpoint/2012/main" userId="Ruth Adriana Navas Contrer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72FF"/>
    <a:srgbClr val="3366CC"/>
    <a:srgbClr val="069169"/>
    <a:srgbClr val="4A7EFF"/>
    <a:srgbClr val="5B8BFF"/>
    <a:srgbClr val="9ADB97"/>
    <a:srgbClr val="A92C17"/>
    <a:srgbClr val="05C51C"/>
    <a:srgbClr val="FBF4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2364" autoAdjust="0"/>
  </p:normalViewPr>
  <p:slideViewPr>
    <p:cSldViewPr>
      <p:cViewPr varScale="1">
        <p:scale>
          <a:sx n="68" d="100"/>
          <a:sy n="68" d="100"/>
        </p:scale>
        <p:origin x="1344"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73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d:\Users\Mio\Documents\INDICADORES%20ENVIA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indows\AppData\Roaming\Microsoft\Excel\Libro1%20(version%201).xlsb"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Windows\Documents\IPSE\DICIEMBRE%20AUTOREPORTE%20DIARIO%20DE%20CONDICIONES%20DE%20SALUD%20PARA%20COVID-19%2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Users\Mio\Documents\INDICADORES%20IPSE%20202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Users\Mio\Documents\INDICADORES%20IPSE%20202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s-CO" sz="2000" b="1" i="0" dirty="0"/>
              <a:t>CUMPLIMIENTO</a:t>
            </a:r>
            <a:r>
              <a:rPr lang="es-CO" sz="2000" b="1" i="0" baseline="0" dirty="0"/>
              <a:t> DE ACTIVIDADES AÑO 2020</a:t>
            </a:r>
            <a:endParaRPr lang="es-CO" sz="2000" b="1" i="0" dirty="0"/>
          </a:p>
        </c:rich>
      </c:tx>
      <c:layout>
        <c:manualLayout>
          <c:xMode val="edge"/>
          <c:yMode val="edge"/>
          <c:x val="0.20677046232335841"/>
          <c:y val="0"/>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'[INDICADORES ENVIAR.xlsx]PROCESO'!$Q$28</c:f>
              <c:strCache>
                <c:ptCount val="1"/>
                <c:pt idx="0">
                  <c:v>ACTIVIDADES PROPUESTAS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rgbClr r="0" g="0" b="0">
                  <a:shade val="25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'[INDICADORES ENVIAR.xlsx]PROCESO'!$P$29:$P$33</c:f>
              <c:strCache>
                <c:ptCount val="5"/>
                <c:pt idx="0">
                  <c:v>SEGURIDAD Y SALUD EN EL TRABAJO.</c:v>
                </c:pt>
                <c:pt idx="1">
                  <c:v>AMAZONAS.</c:v>
                </c:pt>
                <c:pt idx="2">
                  <c:v>SEGUIMIENTO DEL SGSST EN LA CONTRATACIÓN DEL IPSE.</c:v>
                </c:pt>
                <c:pt idx="3">
                  <c:v>GESTIÓN ADMINISTRATIVA</c:v>
                </c:pt>
                <c:pt idx="4">
                  <c:v>TOTAL</c:v>
                </c:pt>
              </c:strCache>
            </c:strRef>
          </c:cat>
          <c:val>
            <c:numRef>
              <c:f>'[INDICADORES ENVIAR.xlsx]PROCESO'!$Q$29:$Q$33</c:f>
              <c:numCache>
                <c:formatCode>General</c:formatCode>
                <c:ptCount val="5"/>
                <c:pt idx="0">
                  <c:v>10</c:v>
                </c:pt>
                <c:pt idx="1">
                  <c:v>5</c:v>
                </c:pt>
                <c:pt idx="2">
                  <c:v>5</c:v>
                </c:pt>
                <c:pt idx="3">
                  <c:v>6</c:v>
                </c:pt>
                <c:pt idx="4">
                  <c:v>26</c:v>
                </c:pt>
              </c:numCache>
            </c:numRef>
          </c:val>
          <c:extLst>
            <c:ext xmlns:c16="http://schemas.microsoft.com/office/drawing/2014/chart" uri="{C3380CC4-5D6E-409C-BE32-E72D297353CC}">
              <c16:uniqueId val="{00000000-DC62-4BEA-B6C4-065A202C4EA8}"/>
            </c:ext>
          </c:extLst>
        </c:ser>
        <c:ser>
          <c:idx val="1"/>
          <c:order val="1"/>
          <c:tx>
            <c:strRef>
              <c:f>'[INDICADORES ENVIAR.xlsx]PROCESO'!$R$28</c:f>
              <c:strCache>
                <c:ptCount val="1"/>
                <c:pt idx="0">
                  <c:v>ACTIVIDADES DESARROLADAS</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rgbClr r="0" g="0" b="0">
                  <a:shade val="25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'[INDICADORES ENVIAR.xlsx]PROCESO'!$P$29:$P$33</c:f>
              <c:strCache>
                <c:ptCount val="5"/>
                <c:pt idx="0">
                  <c:v>SEGURIDAD Y SALUD EN EL TRABAJO.</c:v>
                </c:pt>
                <c:pt idx="1">
                  <c:v>AMAZONAS.</c:v>
                </c:pt>
                <c:pt idx="2">
                  <c:v>SEGUIMIENTO DEL SGSST EN LA CONTRATACIÓN DEL IPSE.</c:v>
                </c:pt>
                <c:pt idx="3">
                  <c:v>GESTIÓN ADMINISTRATIVA</c:v>
                </c:pt>
                <c:pt idx="4">
                  <c:v>TOTAL</c:v>
                </c:pt>
              </c:strCache>
            </c:strRef>
          </c:cat>
          <c:val>
            <c:numRef>
              <c:f>'[INDICADORES ENVIAR.xlsx]PROCESO'!$R$29:$R$33</c:f>
              <c:numCache>
                <c:formatCode>General</c:formatCode>
                <c:ptCount val="5"/>
                <c:pt idx="0">
                  <c:v>10</c:v>
                </c:pt>
                <c:pt idx="1">
                  <c:v>5</c:v>
                </c:pt>
                <c:pt idx="2">
                  <c:v>5</c:v>
                </c:pt>
                <c:pt idx="3">
                  <c:v>6</c:v>
                </c:pt>
                <c:pt idx="4">
                  <c:v>26</c:v>
                </c:pt>
              </c:numCache>
            </c:numRef>
          </c:val>
          <c:extLst>
            <c:ext xmlns:c16="http://schemas.microsoft.com/office/drawing/2014/chart" uri="{C3380CC4-5D6E-409C-BE32-E72D297353CC}">
              <c16:uniqueId val="{00000001-DC62-4BEA-B6C4-065A202C4EA8}"/>
            </c:ext>
          </c:extLst>
        </c:ser>
        <c:dLbls>
          <c:dLblPos val="outEnd"/>
          <c:showLegendKey val="0"/>
          <c:showVal val="1"/>
          <c:showCatName val="0"/>
          <c:showSerName val="0"/>
          <c:showPercent val="0"/>
          <c:showBubbleSize val="0"/>
        </c:dLbls>
        <c:gapWidth val="100"/>
        <c:overlap val="-24"/>
        <c:axId val="217122632"/>
        <c:axId val="217122240"/>
      </c:barChart>
      <c:catAx>
        <c:axId val="217122632"/>
        <c:scaling>
          <c:orientation val="minMax"/>
        </c:scaling>
        <c:delete val="0"/>
        <c:axPos val="b"/>
        <c:title>
          <c:tx>
            <c:rich>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s-ES" dirty="0"/>
                  <a:t>Subsistemas</a:t>
                </a:r>
              </a:p>
            </c:rich>
          </c:tx>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217122240"/>
        <c:crosses val="autoZero"/>
        <c:auto val="1"/>
        <c:lblAlgn val="ctr"/>
        <c:lblOffset val="100"/>
        <c:noMultiLvlLbl val="0"/>
      </c:catAx>
      <c:valAx>
        <c:axId val="2171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s-ES" dirty="0"/>
                  <a:t>No.</a:t>
                </a:r>
                <a:r>
                  <a:rPr lang="es-ES" baseline="0" dirty="0"/>
                  <a:t> Actividades</a:t>
                </a:r>
                <a:endParaRPr lang="es-ES" dirty="0"/>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217122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Narrow" panose="020B0606020202030204" pitchFamily="34" charset="0"/>
                <a:ea typeface="+mn-ea"/>
                <a:cs typeface="+mn-cs"/>
              </a:defRPr>
            </a:pPr>
            <a:r>
              <a:rPr lang="es-CO" dirty="0"/>
              <a:t>PRESUPUESTO PARA EL SG-SST,POR PARTE DEL IPSE </a:t>
            </a:r>
          </a:p>
        </c:rich>
      </c:tx>
      <c:layout>
        <c:manualLayout>
          <c:xMode val="edge"/>
          <c:yMode val="edge"/>
          <c:x val="0.16186245006593469"/>
          <c:y val="1.388888888888888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Narrow" panose="020B0606020202030204" pitchFamily="34" charset="0"/>
              <a:ea typeface="+mn-ea"/>
              <a:cs typeface="+mn-cs"/>
            </a:defRPr>
          </a:pPr>
          <a:endParaRPr lang="es-CO"/>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FFC000"/>
              </a:solidFill>
              <a:ln>
                <a:noFill/>
              </a:ln>
              <a:effectLst/>
            </c:spPr>
            <c:extLst>
              <c:ext xmlns:c16="http://schemas.microsoft.com/office/drawing/2014/chart" uri="{C3380CC4-5D6E-409C-BE32-E72D297353CC}">
                <c16:uniqueId val="{00000001-273E-4D24-93EF-32082D7DD9AB}"/>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Hoja1!$G$5:$G$6</c:f>
              <c:strCache>
                <c:ptCount val="2"/>
                <c:pt idx="0">
                  <c:v>META</c:v>
                </c:pt>
                <c:pt idx="1">
                  <c:v>ALCANZADO</c:v>
                </c:pt>
              </c:strCache>
            </c:strRef>
          </c:cat>
          <c:val>
            <c:numRef>
              <c:f>Hoja1!$H$5:$H$6</c:f>
              <c:numCache>
                <c:formatCode>"$"\ #,##0.00</c:formatCode>
                <c:ptCount val="2"/>
                <c:pt idx="0">
                  <c:v>32101233</c:v>
                </c:pt>
                <c:pt idx="1">
                  <c:v>32101233</c:v>
                </c:pt>
              </c:numCache>
            </c:numRef>
          </c:val>
          <c:extLst>
            <c:ext xmlns:c16="http://schemas.microsoft.com/office/drawing/2014/chart" uri="{C3380CC4-5D6E-409C-BE32-E72D297353CC}">
              <c16:uniqueId val="{00000002-273E-4D24-93EF-32082D7DD9AB}"/>
            </c:ext>
          </c:extLst>
        </c:ser>
        <c:dLbls>
          <c:showLegendKey val="0"/>
          <c:showVal val="0"/>
          <c:showCatName val="0"/>
          <c:showSerName val="0"/>
          <c:showPercent val="0"/>
          <c:showBubbleSize val="0"/>
        </c:dLbls>
        <c:gapWidth val="219"/>
        <c:overlap val="-27"/>
        <c:axId val="217123808"/>
        <c:axId val="217124200"/>
      </c:barChart>
      <c:catAx>
        <c:axId val="217123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Narrow" panose="020B0606020202030204" pitchFamily="34" charset="0"/>
                    <a:ea typeface="+mn-ea"/>
                    <a:cs typeface="+mn-cs"/>
                  </a:defRPr>
                </a:pPr>
                <a:endParaRPr lang="es-CO"/>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crossAx val="217124200"/>
        <c:crosses val="autoZero"/>
        <c:auto val="1"/>
        <c:lblAlgn val="ctr"/>
        <c:lblOffset val="100"/>
        <c:noMultiLvlLbl val="0"/>
      </c:catAx>
      <c:valAx>
        <c:axId val="217124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Narrow" panose="020B0606020202030204" pitchFamily="34" charset="0"/>
                    <a:ea typeface="+mn-ea"/>
                    <a:cs typeface="+mn-cs"/>
                  </a:defRPr>
                </a:pPr>
                <a:r>
                  <a:rPr lang="es-CO"/>
                  <a:t>Presupuesto</a:t>
                </a:r>
              </a:p>
            </c:rich>
          </c:tx>
          <c:layout>
            <c:manualLayout>
              <c:xMode val="edge"/>
              <c:yMode val="edge"/>
              <c:x val="3.0555555555555555E-2"/>
              <c:y val="0.3052701224846894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title>
        <c:numFmt formatCode="&quot;$&quot;\ #,##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crossAx val="21712380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Narrow" panose="020B0606020202030204" pitchFamily="34" charset="0"/>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Narrow" panose="020B0606020202030204" pitchFamily="34" charset="0"/>
                <a:ea typeface="+mn-ea"/>
                <a:cs typeface="+mn-cs"/>
              </a:defRPr>
            </a:pPr>
            <a:r>
              <a:rPr lang="es-CO"/>
              <a:t>PRESUPUESTO PARA  EL SG-SST,POR PARTE  DE LA  ARL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Narrow" panose="020B0606020202030204" pitchFamily="34" charset="0"/>
              <a:ea typeface="+mn-ea"/>
              <a:cs typeface="+mn-cs"/>
            </a:defRPr>
          </a:pPr>
          <a:endParaRPr lang="es-CO"/>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6850-48F7-8FAC-EB68BB438FDC}"/>
              </c:ext>
            </c:extLst>
          </c:dPt>
          <c:dPt>
            <c:idx val="1"/>
            <c:invertIfNegative val="0"/>
            <c:bubble3D val="0"/>
            <c:spPr>
              <a:solidFill>
                <a:srgbClr val="FFC000"/>
              </a:solidFill>
              <a:ln>
                <a:noFill/>
              </a:ln>
              <a:effectLst/>
            </c:spPr>
            <c:extLst>
              <c:ext xmlns:c16="http://schemas.microsoft.com/office/drawing/2014/chart" uri="{C3380CC4-5D6E-409C-BE32-E72D297353CC}">
                <c16:uniqueId val="{00000003-6850-48F7-8FAC-EB68BB438FDC}"/>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Hoja1!$J$6:$K$6</c:f>
              <c:strCache>
                <c:ptCount val="2"/>
                <c:pt idx="0">
                  <c:v>META</c:v>
                </c:pt>
                <c:pt idx="1">
                  <c:v>EJECUTADO</c:v>
                </c:pt>
              </c:strCache>
            </c:strRef>
          </c:cat>
          <c:val>
            <c:numRef>
              <c:f>Hoja1!$J$7:$K$7</c:f>
              <c:numCache>
                <c:formatCode>"$"#,##0_);[Red]\("$"#,##0\)</c:formatCode>
                <c:ptCount val="2"/>
                <c:pt idx="0">
                  <c:v>36115086</c:v>
                </c:pt>
                <c:pt idx="1">
                  <c:v>36115086</c:v>
                </c:pt>
              </c:numCache>
            </c:numRef>
          </c:val>
          <c:extLst>
            <c:ext xmlns:c16="http://schemas.microsoft.com/office/drawing/2014/chart" uri="{C3380CC4-5D6E-409C-BE32-E72D297353CC}">
              <c16:uniqueId val="{00000004-6850-48F7-8FAC-EB68BB438FDC}"/>
            </c:ext>
          </c:extLst>
        </c:ser>
        <c:dLbls>
          <c:dLblPos val="outEnd"/>
          <c:showLegendKey val="0"/>
          <c:showVal val="1"/>
          <c:showCatName val="0"/>
          <c:showSerName val="0"/>
          <c:showPercent val="0"/>
          <c:showBubbleSize val="0"/>
        </c:dLbls>
        <c:gapWidth val="219"/>
        <c:overlap val="-27"/>
        <c:axId val="217124984"/>
        <c:axId val="217125376"/>
      </c:barChart>
      <c:catAx>
        <c:axId val="217124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crossAx val="217125376"/>
        <c:crosses val="autoZero"/>
        <c:auto val="1"/>
        <c:lblAlgn val="ctr"/>
        <c:lblOffset val="100"/>
        <c:noMultiLvlLbl val="0"/>
      </c:catAx>
      <c:valAx>
        <c:axId val="217125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Narrow" panose="020B0606020202030204" pitchFamily="34" charset="0"/>
                    <a:ea typeface="+mn-ea"/>
                    <a:cs typeface="+mn-cs"/>
                  </a:defRPr>
                </a:pPr>
                <a:r>
                  <a:rPr lang="es-CO"/>
                  <a:t>Presupuestado</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title>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crossAx val="21712498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Narrow" panose="020B0606020202030204" pitchFamily="34" charset="0"/>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0" normalizeH="0" baseline="0">
                <a:solidFill>
                  <a:schemeClr val="tx1">
                    <a:lumMod val="65000"/>
                    <a:lumOff val="35000"/>
                  </a:schemeClr>
                </a:solidFill>
                <a:latin typeface="+mj-lt"/>
                <a:ea typeface="+mj-ea"/>
                <a:cs typeface="+mj-cs"/>
              </a:defRPr>
            </a:pPr>
            <a:r>
              <a:rPr lang="es-CO" sz="1600" dirty="0"/>
              <a:t>AUTOREPORTE DE CONDICIONES DE SALUD DICIEMBRE DE 2020</a:t>
            </a:r>
          </a:p>
        </c:rich>
      </c:tx>
      <c:layout>
        <c:manualLayout>
          <c:xMode val="edge"/>
          <c:yMode val="edge"/>
          <c:x val="0.13370163635205976"/>
          <c:y val="2.7777923108448652E-2"/>
        </c:manualLayout>
      </c:layout>
      <c:overlay val="0"/>
      <c:spPr>
        <a:noFill/>
        <a:ln>
          <a:noFill/>
        </a:ln>
        <a:effectLst/>
      </c:spPr>
      <c:txPr>
        <a:bodyPr rot="0" spcFirstLastPara="1" vertOverflow="ellipsis" vert="horz" wrap="square" anchor="ctr" anchorCtr="1"/>
        <a:lstStyle/>
        <a:p>
          <a:pPr>
            <a:defRPr sz="1600" b="0" i="0" u="none" strike="noStrike" kern="1200" cap="none" spc="0" normalizeH="0" baseline="0">
              <a:solidFill>
                <a:schemeClr val="tx1">
                  <a:lumMod val="65000"/>
                  <a:lumOff val="35000"/>
                </a:schemeClr>
              </a:solidFill>
              <a:latin typeface="+mj-lt"/>
              <a:ea typeface="+mj-ea"/>
              <a:cs typeface="+mj-cs"/>
            </a:defRPr>
          </a:pPr>
          <a:endParaRPr lang="es-CO"/>
        </a:p>
      </c:txPr>
    </c:title>
    <c:autoTitleDeleted val="0"/>
    <c:plotArea>
      <c:layout>
        <c:manualLayout>
          <c:layoutTarget val="inner"/>
          <c:xMode val="edge"/>
          <c:yMode val="edge"/>
          <c:x val="9.655736429172769E-2"/>
          <c:y val="0.19725359911406423"/>
          <c:w val="0.89086401935607107"/>
          <c:h val="0.6243259127492784"/>
        </c:manualLayout>
      </c:layout>
      <c:barChart>
        <c:barDir val="col"/>
        <c:grouping val="clustered"/>
        <c:varyColors val="1"/>
        <c:ser>
          <c:idx val="1"/>
          <c:order val="0"/>
          <c:tx>
            <c:v>PERSONAL CON REPORTE</c:v>
          </c:tx>
          <c:invertIfNegative val="1"/>
          <c:dPt>
            <c:idx val="0"/>
            <c:invertIfNegative val="1"/>
            <c:bubble3D val="0"/>
            <c:spPr>
              <a:solidFill>
                <a:schemeClr val="accent1"/>
              </a:solidFill>
              <a:ln>
                <a:noFill/>
              </a:ln>
              <a:effectLst/>
            </c:spPr>
            <c:extLst>
              <c:ext xmlns:c16="http://schemas.microsoft.com/office/drawing/2014/chart" uri="{C3380CC4-5D6E-409C-BE32-E72D297353CC}">
                <c16:uniqueId val="{00000001-3B14-4C64-88BC-3BD38243ECF4}"/>
              </c:ext>
            </c:extLst>
          </c:dPt>
          <c:dPt>
            <c:idx val="1"/>
            <c:invertIfNegative val="1"/>
            <c:bubble3D val="0"/>
            <c:spPr>
              <a:solidFill>
                <a:schemeClr val="accent2"/>
              </a:solidFill>
              <a:ln>
                <a:noFill/>
              </a:ln>
              <a:effectLst/>
            </c:spPr>
            <c:extLst>
              <c:ext xmlns:c16="http://schemas.microsoft.com/office/drawing/2014/chart" uri="{C3380CC4-5D6E-409C-BE32-E72D297353CC}">
                <c16:uniqueId val="{00000003-3B14-4C64-88BC-3BD38243ECF4}"/>
              </c:ext>
            </c:extLst>
          </c:dPt>
          <c:dPt>
            <c:idx val="2"/>
            <c:invertIfNegative val="1"/>
            <c:bubble3D val="0"/>
            <c:spPr>
              <a:solidFill>
                <a:schemeClr val="accent3"/>
              </a:solidFill>
              <a:ln>
                <a:noFill/>
              </a:ln>
              <a:effectLst/>
            </c:spPr>
            <c:extLst>
              <c:ext xmlns:c16="http://schemas.microsoft.com/office/drawing/2014/chart" uri="{C3380CC4-5D6E-409C-BE32-E72D297353CC}">
                <c16:uniqueId val="{00000005-3B14-4C64-88BC-3BD38243ECF4}"/>
              </c:ext>
            </c:extLst>
          </c:dPt>
          <c:dPt>
            <c:idx val="3"/>
            <c:invertIfNegative val="1"/>
            <c:bubble3D val="0"/>
            <c:spPr>
              <a:solidFill>
                <a:schemeClr val="accent4"/>
              </a:solidFill>
              <a:ln>
                <a:noFill/>
              </a:ln>
              <a:effectLst/>
            </c:spPr>
            <c:extLst>
              <c:ext xmlns:c16="http://schemas.microsoft.com/office/drawing/2014/chart" uri="{C3380CC4-5D6E-409C-BE32-E72D297353CC}">
                <c16:uniqueId val="{00000007-3B14-4C64-88BC-3BD38243ECF4}"/>
              </c:ext>
            </c:extLst>
          </c:dPt>
          <c:dPt>
            <c:idx val="4"/>
            <c:invertIfNegative val="1"/>
            <c:bubble3D val="0"/>
            <c:spPr>
              <a:solidFill>
                <a:schemeClr val="accent5"/>
              </a:solidFill>
              <a:ln>
                <a:noFill/>
              </a:ln>
              <a:effectLst/>
            </c:spPr>
            <c:extLst>
              <c:ext xmlns:c16="http://schemas.microsoft.com/office/drawing/2014/chart" uri="{C3380CC4-5D6E-409C-BE32-E72D297353CC}">
                <c16:uniqueId val="{00000009-3B14-4C64-88BC-3BD38243ECF4}"/>
              </c:ext>
            </c:extLst>
          </c:dPt>
          <c:dPt>
            <c:idx val="5"/>
            <c:invertIfNegative val="1"/>
            <c:bubble3D val="0"/>
            <c:spPr>
              <a:solidFill>
                <a:schemeClr val="accent6"/>
              </a:solidFill>
              <a:ln>
                <a:noFill/>
              </a:ln>
              <a:effectLst/>
            </c:spPr>
            <c:extLst>
              <c:ext xmlns:c16="http://schemas.microsoft.com/office/drawing/2014/chart" uri="{C3380CC4-5D6E-409C-BE32-E72D297353CC}">
                <c16:uniqueId val="{0000000B-3B14-4C64-88BC-3BD38243ECF4}"/>
              </c:ext>
            </c:extLst>
          </c:dPt>
          <c:dPt>
            <c:idx val="6"/>
            <c:invertIfNegative val="1"/>
            <c:bubble3D val="0"/>
            <c:spPr>
              <a:solidFill>
                <a:schemeClr val="accent1">
                  <a:lumMod val="60000"/>
                </a:schemeClr>
              </a:solidFill>
              <a:ln>
                <a:noFill/>
              </a:ln>
              <a:effectLst/>
            </c:spPr>
            <c:extLst>
              <c:ext xmlns:c16="http://schemas.microsoft.com/office/drawing/2014/chart" uri="{C3380CC4-5D6E-409C-BE32-E72D297353CC}">
                <c16:uniqueId val="{0000000D-3B14-4C64-88BC-3BD38243ECF4}"/>
              </c:ext>
            </c:extLst>
          </c:dPt>
          <c:dPt>
            <c:idx val="7"/>
            <c:invertIfNegative val="1"/>
            <c:bubble3D val="0"/>
            <c:spPr>
              <a:solidFill>
                <a:schemeClr val="accent2">
                  <a:lumMod val="60000"/>
                </a:schemeClr>
              </a:solidFill>
              <a:ln>
                <a:noFill/>
              </a:ln>
              <a:effectLst/>
            </c:spPr>
            <c:extLst>
              <c:ext xmlns:c16="http://schemas.microsoft.com/office/drawing/2014/chart" uri="{C3380CC4-5D6E-409C-BE32-E72D297353CC}">
                <c16:uniqueId val="{0000000F-3B14-4C64-88BC-3BD38243ECF4}"/>
              </c:ext>
            </c:extLst>
          </c:dPt>
          <c:dPt>
            <c:idx val="8"/>
            <c:invertIfNegative val="1"/>
            <c:bubble3D val="0"/>
            <c:spPr>
              <a:solidFill>
                <a:schemeClr val="accent3">
                  <a:lumMod val="60000"/>
                </a:schemeClr>
              </a:solidFill>
              <a:ln>
                <a:noFill/>
              </a:ln>
              <a:effectLst/>
            </c:spPr>
            <c:extLst>
              <c:ext xmlns:c16="http://schemas.microsoft.com/office/drawing/2014/chart" uri="{C3380CC4-5D6E-409C-BE32-E72D297353CC}">
                <c16:uniqueId val="{00000011-3B14-4C64-88BC-3BD38243ECF4}"/>
              </c:ext>
            </c:extLst>
          </c:dPt>
          <c:dPt>
            <c:idx val="9"/>
            <c:invertIfNegative val="1"/>
            <c:bubble3D val="0"/>
            <c:spPr>
              <a:solidFill>
                <a:schemeClr val="accent4">
                  <a:lumMod val="60000"/>
                </a:schemeClr>
              </a:solidFill>
              <a:ln>
                <a:noFill/>
              </a:ln>
              <a:effectLst/>
            </c:spPr>
            <c:extLst>
              <c:ext xmlns:c16="http://schemas.microsoft.com/office/drawing/2014/chart" uri="{C3380CC4-5D6E-409C-BE32-E72D297353CC}">
                <c16:uniqueId val="{00000013-3B14-4C64-88BC-3BD38243ECF4}"/>
              </c:ext>
            </c:extLst>
          </c:dPt>
          <c:dPt>
            <c:idx val="10"/>
            <c:invertIfNegative val="1"/>
            <c:bubble3D val="0"/>
            <c:spPr>
              <a:solidFill>
                <a:schemeClr val="accent5">
                  <a:lumMod val="60000"/>
                </a:schemeClr>
              </a:solidFill>
              <a:ln>
                <a:noFill/>
              </a:ln>
              <a:effectLst/>
            </c:spPr>
            <c:extLst>
              <c:ext xmlns:c16="http://schemas.microsoft.com/office/drawing/2014/chart" uri="{C3380CC4-5D6E-409C-BE32-E72D297353CC}">
                <c16:uniqueId val="{00000015-3B14-4C64-88BC-3BD38243ECF4}"/>
              </c:ext>
            </c:extLst>
          </c:dPt>
          <c:dPt>
            <c:idx val="11"/>
            <c:invertIfNegative val="1"/>
            <c:bubble3D val="0"/>
            <c:spPr>
              <a:solidFill>
                <a:schemeClr val="accent6">
                  <a:lumMod val="60000"/>
                </a:schemeClr>
              </a:solidFill>
              <a:ln>
                <a:noFill/>
              </a:ln>
              <a:effectLst/>
            </c:spPr>
            <c:extLst>
              <c:ext xmlns:c16="http://schemas.microsoft.com/office/drawing/2014/chart" uri="{C3380CC4-5D6E-409C-BE32-E72D297353CC}">
                <c16:uniqueId val="{00000017-3B14-4C64-88BC-3BD38243ECF4}"/>
              </c:ext>
            </c:extLst>
          </c:dPt>
          <c:dPt>
            <c:idx val="12"/>
            <c:invertIfNegative val="1"/>
            <c:bubble3D val="0"/>
            <c:spPr>
              <a:solidFill>
                <a:schemeClr val="accent1">
                  <a:lumMod val="80000"/>
                  <a:lumOff val="20000"/>
                </a:schemeClr>
              </a:solidFill>
              <a:ln>
                <a:noFill/>
              </a:ln>
              <a:effectLst/>
            </c:spPr>
            <c:extLst>
              <c:ext xmlns:c16="http://schemas.microsoft.com/office/drawing/2014/chart" uri="{C3380CC4-5D6E-409C-BE32-E72D297353CC}">
                <c16:uniqueId val="{00000019-3B14-4C64-88BC-3BD38243ECF4}"/>
              </c:ext>
            </c:extLst>
          </c:dPt>
          <c:dPt>
            <c:idx val="13"/>
            <c:invertIfNegative val="1"/>
            <c:bubble3D val="0"/>
            <c:spPr>
              <a:solidFill>
                <a:schemeClr val="accent2">
                  <a:lumMod val="80000"/>
                  <a:lumOff val="20000"/>
                </a:schemeClr>
              </a:solidFill>
              <a:ln>
                <a:noFill/>
              </a:ln>
              <a:effectLst/>
            </c:spPr>
            <c:extLst>
              <c:ext xmlns:c16="http://schemas.microsoft.com/office/drawing/2014/chart" uri="{C3380CC4-5D6E-409C-BE32-E72D297353CC}">
                <c16:uniqueId val="{0000001B-3B14-4C64-88BC-3BD38243ECF4}"/>
              </c:ext>
            </c:extLst>
          </c:dPt>
          <c:dPt>
            <c:idx val="14"/>
            <c:invertIfNegative val="1"/>
            <c:bubble3D val="0"/>
            <c:spPr>
              <a:solidFill>
                <a:schemeClr val="accent3">
                  <a:lumMod val="80000"/>
                  <a:lumOff val="20000"/>
                </a:schemeClr>
              </a:solidFill>
              <a:ln>
                <a:noFill/>
              </a:ln>
              <a:effectLst/>
            </c:spPr>
            <c:extLst>
              <c:ext xmlns:c16="http://schemas.microsoft.com/office/drawing/2014/chart" uri="{C3380CC4-5D6E-409C-BE32-E72D297353CC}">
                <c16:uniqueId val="{0000001D-3B14-4C64-88BC-3BD38243ECF4}"/>
              </c:ext>
            </c:extLst>
          </c:dPt>
          <c:dPt>
            <c:idx val="15"/>
            <c:invertIfNegative val="1"/>
            <c:bubble3D val="0"/>
            <c:spPr>
              <a:solidFill>
                <a:schemeClr val="accent4">
                  <a:lumMod val="80000"/>
                  <a:lumOff val="20000"/>
                </a:schemeClr>
              </a:solidFill>
              <a:ln>
                <a:noFill/>
              </a:ln>
              <a:effectLst/>
            </c:spPr>
            <c:extLst>
              <c:ext xmlns:c16="http://schemas.microsoft.com/office/drawing/2014/chart" uri="{C3380CC4-5D6E-409C-BE32-E72D297353CC}">
                <c16:uniqueId val="{0000001F-3B14-4C64-88BC-3BD38243ECF4}"/>
              </c:ext>
            </c:extLst>
          </c:dPt>
          <c:dPt>
            <c:idx val="16"/>
            <c:invertIfNegative val="1"/>
            <c:bubble3D val="0"/>
            <c:spPr>
              <a:solidFill>
                <a:schemeClr val="accent5">
                  <a:lumMod val="80000"/>
                  <a:lumOff val="20000"/>
                </a:schemeClr>
              </a:solidFill>
              <a:ln>
                <a:noFill/>
              </a:ln>
              <a:effectLst/>
            </c:spPr>
            <c:extLst>
              <c:ext xmlns:c16="http://schemas.microsoft.com/office/drawing/2014/chart" uri="{C3380CC4-5D6E-409C-BE32-E72D297353CC}">
                <c16:uniqueId val="{00000021-3B14-4C64-88BC-3BD38243ECF4}"/>
              </c:ext>
            </c:extLst>
          </c:dPt>
          <c:dPt>
            <c:idx val="17"/>
            <c:invertIfNegative val="1"/>
            <c:bubble3D val="0"/>
            <c:spPr>
              <a:solidFill>
                <a:schemeClr val="accent6">
                  <a:lumMod val="80000"/>
                  <a:lumOff val="20000"/>
                </a:schemeClr>
              </a:solidFill>
              <a:ln>
                <a:noFill/>
              </a:ln>
              <a:effectLst/>
            </c:spPr>
            <c:extLst>
              <c:ext xmlns:c16="http://schemas.microsoft.com/office/drawing/2014/chart" uri="{C3380CC4-5D6E-409C-BE32-E72D297353CC}">
                <c16:uniqueId val="{00000023-3B14-4C64-88BC-3BD38243ECF4}"/>
              </c:ext>
            </c:extLst>
          </c:dPt>
          <c:dPt>
            <c:idx val="18"/>
            <c:invertIfNegative val="1"/>
            <c:bubble3D val="0"/>
            <c:spPr>
              <a:solidFill>
                <a:schemeClr val="accent1">
                  <a:lumMod val="80000"/>
                </a:schemeClr>
              </a:solidFill>
              <a:ln>
                <a:noFill/>
              </a:ln>
              <a:effectLst/>
            </c:spPr>
            <c:extLst>
              <c:ext xmlns:c16="http://schemas.microsoft.com/office/drawing/2014/chart" uri="{C3380CC4-5D6E-409C-BE32-E72D297353CC}">
                <c16:uniqueId val="{00000025-3B14-4C64-88BC-3BD38243ECF4}"/>
              </c:ext>
            </c:extLst>
          </c:dPt>
          <c:dPt>
            <c:idx val="19"/>
            <c:invertIfNegative val="1"/>
            <c:bubble3D val="0"/>
            <c:spPr>
              <a:solidFill>
                <a:schemeClr val="accent2">
                  <a:lumMod val="80000"/>
                </a:schemeClr>
              </a:solidFill>
              <a:ln>
                <a:noFill/>
              </a:ln>
              <a:effectLst/>
            </c:spPr>
            <c:extLst>
              <c:ext xmlns:c16="http://schemas.microsoft.com/office/drawing/2014/chart" uri="{C3380CC4-5D6E-409C-BE32-E72D297353CC}">
                <c16:uniqueId val="{00000027-3B14-4C64-88BC-3BD38243ECF4}"/>
              </c:ext>
            </c:extLst>
          </c:dPt>
          <c:dPt>
            <c:idx val="20"/>
            <c:invertIfNegative val="1"/>
            <c:bubble3D val="0"/>
            <c:spPr>
              <a:solidFill>
                <a:schemeClr val="accent3">
                  <a:lumMod val="80000"/>
                </a:schemeClr>
              </a:solidFill>
              <a:ln>
                <a:noFill/>
              </a:ln>
              <a:effectLst/>
            </c:spPr>
            <c:extLst>
              <c:ext xmlns:c16="http://schemas.microsoft.com/office/drawing/2014/chart" uri="{C3380CC4-5D6E-409C-BE32-E72D297353CC}">
                <c16:uniqueId val="{00000029-3B14-4C64-88BC-3BD38243ECF4}"/>
              </c:ext>
            </c:extLst>
          </c:dPt>
          <c:dPt>
            <c:idx val="21"/>
            <c:invertIfNegative val="1"/>
            <c:bubble3D val="0"/>
            <c:spPr>
              <a:solidFill>
                <a:schemeClr val="accent4">
                  <a:lumMod val="80000"/>
                </a:schemeClr>
              </a:solidFill>
              <a:ln>
                <a:noFill/>
              </a:ln>
              <a:effectLst/>
            </c:spPr>
            <c:extLst>
              <c:ext xmlns:c16="http://schemas.microsoft.com/office/drawing/2014/chart" uri="{C3380CC4-5D6E-409C-BE32-E72D297353CC}">
                <c16:uniqueId val="{0000002B-3B14-4C64-88BC-3BD38243ECF4}"/>
              </c:ext>
            </c:extLst>
          </c:dPt>
          <c:dPt>
            <c:idx val="22"/>
            <c:invertIfNegative val="1"/>
            <c:bubble3D val="0"/>
            <c:spPr>
              <a:solidFill>
                <a:schemeClr val="accent5">
                  <a:lumMod val="80000"/>
                </a:schemeClr>
              </a:solidFill>
              <a:ln>
                <a:noFill/>
              </a:ln>
              <a:effectLst/>
            </c:spPr>
            <c:extLst>
              <c:ext xmlns:c16="http://schemas.microsoft.com/office/drawing/2014/chart" uri="{C3380CC4-5D6E-409C-BE32-E72D297353CC}">
                <c16:uniqueId val="{0000002D-3B14-4C64-88BC-3BD38243ECF4}"/>
              </c:ext>
            </c:extLst>
          </c:dPt>
          <c:dPt>
            <c:idx val="23"/>
            <c:invertIfNegative val="1"/>
            <c:bubble3D val="0"/>
            <c:spPr>
              <a:solidFill>
                <a:schemeClr val="accent6">
                  <a:lumMod val="80000"/>
                </a:schemeClr>
              </a:solidFill>
              <a:ln>
                <a:noFill/>
              </a:ln>
              <a:effectLst/>
            </c:spPr>
            <c:extLst>
              <c:ext xmlns:c16="http://schemas.microsoft.com/office/drawing/2014/chart" uri="{C3380CC4-5D6E-409C-BE32-E72D297353CC}">
                <c16:uniqueId val="{0000002F-3B14-4C64-88BC-3BD38243ECF4}"/>
              </c:ext>
            </c:extLst>
          </c:dPt>
          <c:dPt>
            <c:idx val="24"/>
            <c:invertIfNegative val="1"/>
            <c:bubble3D val="0"/>
            <c:spPr>
              <a:solidFill>
                <a:schemeClr val="accent1">
                  <a:lumMod val="60000"/>
                  <a:lumOff val="40000"/>
                </a:schemeClr>
              </a:solidFill>
              <a:ln>
                <a:noFill/>
              </a:ln>
              <a:effectLst/>
            </c:spPr>
            <c:extLst>
              <c:ext xmlns:c16="http://schemas.microsoft.com/office/drawing/2014/chart" uri="{C3380CC4-5D6E-409C-BE32-E72D297353CC}">
                <c16:uniqueId val="{00000031-3B14-4C64-88BC-3BD38243ECF4}"/>
              </c:ext>
            </c:extLst>
          </c:dPt>
          <c:dPt>
            <c:idx val="25"/>
            <c:invertIfNegative val="1"/>
            <c:bubble3D val="0"/>
            <c:spPr>
              <a:solidFill>
                <a:schemeClr val="accent2">
                  <a:lumMod val="60000"/>
                  <a:lumOff val="40000"/>
                </a:schemeClr>
              </a:solidFill>
              <a:ln>
                <a:noFill/>
              </a:ln>
              <a:effectLst/>
            </c:spPr>
            <c:extLst>
              <c:ext xmlns:c16="http://schemas.microsoft.com/office/drawing/2014/chart" uri="{C3380CC4-5D6E-409C-BE32-E72D297353CC}">
                <c16:uniqueId val="{00000033-3B14-4C64-88BC-3BD38243ECF4}"/>
              </c:ext>
            </c:extLst>
          </c:dPt>
          <c:dPt>
            <c:idx val="26"/>
            <c:invertIfNegative val="1"/>
            <c:bubble3D val="0"/>
            <c:spPr>
              <a:solidFill>
                <a:schemeClr val="accent3">
                  <a:lumMod val="60000"/>
                  <a:lumOff val="40000"/>
                </a:schemeClr>
              </a:solidFill>
              <a:ln>
                <a:noFill/>
              </a:ln>
              <a:effectLst/>
            </c:spPr>
            <c:extLst>
              <c:ext xmlns:c16="http://schemas.microsoft.com/office/drawing/2014/chart" uri="{C3380CC4-5D6E-409C-BE32-E72D297353CC}">
                <c16:uniqueId val="{00000035-3B14-4C64-88BC-3BD38243ECF4}"/>
              </c:ext>
            </c:extLst>
          </c:dPt>
          <c:dPt>
            <c:idx val="27"/>
            <c:invertIfNegative val="1"/>
            <c:bubble3D val="0"/>
            <c:spPr>
              <a:solidFill>
                <a:schemeClr val="accent4">
                  <a:lumMod val="60000"/>
                  <a:lumOff val="40000"/>
                </a:schemeClr>
              </a:solidFill>
              <a:ln>
                <a:noFill/>
              </a:ln>
              <a:effectLst/>
            </c:spPr>
            <c:extLst>
              <c:ext xmlns:c16="http://schemas.microsoft.com/office/drawing/2014/chart" uri="{C3380CC4-5D6E-409C-BE32-E72D297353CC}">
                <c16:uniqueId val="{00000037-3B14-4C64-88BC-3BD38243ECF4}"/>
              </c:ext>
            </c:extLst>
          </c:dPt>
          <c:dPt>
            <c:idx val="28"/>
            <c:invertIfNegative val="1"/>
            <c:bubble3D val="0"/>
            <c:spPr>
              <a:solidFill>
                <a:schemeClr val="accent5">
                  <a:lumMod val="60000"/>
                  <a:lumOff val="40000"/>
                </a:schemeClr>
              </a:solidFill>
              <a:ln>
                <a:noFill/>
              </a:ln>
              <a:effectLst/>
            </c:spPr>
            <c:extLst>
              <c:ext xmlns:c16="http://schemas.microsoft.com/office/drawing/2014/chart" uri="{C3380CC4-5D6E-409C-BE32-E72D297353CC}">
                <c16:uniqueId val="{00000039-3B14-4C64-88BC-3BD38243ECF4}"/>
              </c:ext>
            </c:extLst>
          </c:dPt>
          <c:dPt>
            <c:idx val="29"/>
            <c:invertIfNegative val="1"/>
            <c:bubble3D val="0"/>
            <c:spPr>
              <a:solidFill>
                <a:schemeClr val="accent6">
                  <a:lumMod val="60000"/>
                  <a:lumOff val="40000"/>
                </a:schemeClr>
              </a:solidFill>
              <a:ln>
                <a:noFill/>
              </a:ln>
              <a:effectLst/>
            </c:spPr>
            <c:extLst>
              <c:ext xmlns:c16="http://schemas.microsoft.com/office/drawing/2014/chart" uri="{C3380CC4-5D6E-409C-BE32-E72D297353CC}">
                <c16:uniqueId val="{0000003B-3B14-4C64-88BC-3BD38243ECF4}"/>
              </c:ext>
            </c:extLst>
          </c:dPt>
          <c:dPt>
            <c:idx val="30"/>
            <c:invertIfNegative val="1"/>
            <c:bubble3D val="0"/>
            <c:spPr>
              <a:solidFill>
                <a:schemeClr val="accent1">
                  <a:lumMod val="50000"/>
                </a:schemeClr>
              </a:solidFill>
              <a:ln>
                <a:noFill/>
              </a:ln>
              <a:effectLst/>
            </c:spPr>
            <c:extLst>
              <c:ext xmlns:c16="http://schemas.microsoft.com/office/drawing/2014/chart" uri="{C3380CC4-5D6E-409C-BE32-E72D297353CC}">
                <c16:uniqueId val="{0000003D-3B14-4C64-88BC-3BD38243ECF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'CONTROL AUTOREPORTE'!$J$4:$AN$4</c:f>
              <c:numCache>
                <c:formatCode>General</c:formatCod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numCache>
            </c:numRef>
          </c:cat>
          <c:val>
            <c:numRef>
              <c:f>'CONTROL AUTOREPORTE'!$J$95:$AN$95</c:f>
              <c:numCache>
                <c:formatCode>General</c:formatCode>
                <c:ptCount val="31"/>
                <c:pt idx="0">
                  <c:v>33</c:v>
                </c:pt>
                <c:pt idx="1">
                  <c:v>34</c:v>
                </c:pt>
                <c:pt idx="2">
                  <c:v>34</c:v>
                </c:pt>
                <c:pt idx="3">
                  <c:v>26</c:v>
                </c:pt>
                <c:pt idx="4">
                  <c:v>4</c:v>
                </c:pt>
                <c:pt idx="5">
                  <c:v>1</c:v>
                </c:pt>
                <c:pt idx="6">
                  <c:v>37</c:v>
                </c:pt>
                <c:pt idx="7">
                  <c:v>3</c:v>
                </c:pt>
                <c:pt idx="8">
                  <c:v>37</c:v>
                </c:pt>
                <c:pt idx="9">
                  <c:v>31</c:v>
                </c:pt>
                <c:pt idx="10">
                  <c:v>25</c:v>
                </c:pt>
                <c:pt idx="11">
                  <c:v>4</c:v>
                </c:pt>
                <c:pt idx="12">
                  <c:v>0</c:v>
                </c:pt>
                <c:pt idx="13">
                  <c:v>29</c:v>
                </c:pt>
                <c:pt idx="14">
                  <c:v>23</c:v>
                </c:pt>
                <c:pt idx="15">
                  <c:v>25</c:v>
                </c:pt>
                <c:pt idx="16">
                  <c:v>26</c:v>
                </c:pt>
                <c:pt idx="17">
                  <c:v>30</c:v>
                </c:pt>
                <c:pt idx="18">
                  <c:v>0</c:v>
                </c:pt>
                <c:pt idx="19">
                  <c:v>1</c:v>
                </c:pt>
                <c:pt idx="20">
                  <c:v>28</c:v>
                </c:pt>
                <c:pt idx="21">
                  <c:v>33</c:v>
                </c:pt>
                <c:pt idx="22">
                  <c:v>28</c:v>
                </c:pt>
                <c:pt idx="23">
                  <c:v>46</c:v>
                </c:pt>
                <c:pt idx="24">
                  <c:v>2</c:v>
                </c:pt>
                <c:pt idx="25">
                  <c:v>0</c:v>
                </c:pt>
                <c:pt idx="26">
                  <c:v>1</c:v>
                </c:pt>
                <c:pt idx="27">
                  <c:v>36</c:v>
                </c:pt>
                <c:pt idx="28">
                  <c:v>18</c:v>
                </c:pt>
                <c:pt idx="29">
                  <c:v>24</c:v>
                </c:pt>
                <c:pt idx="30">
                  <c:v>5</c:v>
                </c:pt>
              </c:numCache>
            </c:numRef>
          </c:val>
          <c:extLst>
            <c:ext xmlns:c16="http://schemas.microsoft.com/office/drawing/2014/chart" uri="{C3380CC4-5D6E-409C-BE32-E72D297353CC}">
              <c16:uniqueId val="{0000003E-3B14-4C64-88BC-3BD38243ECF4}"/>
            </c:ext>
          </c:extLst>
        </c:ser>
        <c:dLbls>
          <c:dLblPos val="outEnd"/>
          <c:showLegendKey val="0"/>
          <c:showVal val="1"/>
          <c:showCatName val="0"/>
          <c:showSerName val="0"/>
          <c:showPercent val="0"/>
          <c:showBubbleSize val="0"/>
        </c:dLbls>
        <c:gapWidth val="199"/>
        <c:axId val="309569184"/>
        <c:axId val="309569576"/>
      </c:barChart>
      <c:catAx>
        <c:axId val="309569184"/>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s-CO"/>
                  <a:t>días del mes </a:t>
                </a:r>
              </a:p>
            </c:rich>
          </c:tx>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s-CO"/>
          </a:p>
        </c:txPr>
        <c:crossAx val="309569576"/>
        <c:crosses val="autoZero"/>
        <c:auto val="1"/>
        <c:lblAlgn val="ctr"/>
        <c:lblOffset val="100"/>
        <c:noMultiLvlLbl val="1"/>
      </c:catAx>
      <c:valAx>
        <c:axId val="30956957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s-CO"/>
                  <a:t>Personal con reporte</a:t>
                </a:r>
              </a:p>
            </c:rich>
          </c:tx>
          <c:layout>
            <c:manualLayout>
              <c:xMode val="edge"/>
              <c:yMode val="edge"/>
              <c:x val="2.6558849955076371E-2"/>
              <c:y val="0.28601668977424333"/>
            </c:manualLayout>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09569184"/>
        <c:crosses val="autoZero"/>
        <c:crossBetween val="between"/>
      </c:valAx>
      <c:spPr>
        <a:noFill/>
        <a:ln>
          <a:noFill/>
        </a:ln>
        <a:effectLst/>
      </c:spPr>
    </c:plotArea>
    <c:plotVisOnly val="1"/>
    <c:dispBlanksAs val="zero"/>
    <c:showDLblsOverMax val="1"/>
  </c:chart>
  <c:spPr>
    <a:solidFill>
      <a:schemeClr val="bg1"/>
    </a:solidFill>
    <a:ln w="9525" cap="flat" cmpd="sng" algn="ctr">
      <a:solidFill>
        <a:schemeClr val="tx1">
          <a:lumMod val="50000"/>
          <a:lumOff val="50000"/>
        </a:schemeClr>
      </a:solidFill>
      <a:round/>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COMITE</a:t>
            </a:r>
            <a:r>
              <a:rPr lang="es-CO" baseline="0"/>
              <a:t> DE CONVIVENCIA LABORAL </a:t>
            </a:r>
            <a:endParaRPr lang="es-CO"/>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FFC000"/>
              </a:solidFill>
              <a:ln>
                <a:noFill/>
              </a:ln>
              <a:effectLst/>
            </c:spPr>
            <c:extLst>
              <c:ext xmlns:c16="http://schemas.microsoft.com/office/drawing/2014/chart" uri="{C3380CC4-5D6E-409C-BE32-E72D297353CC}">
                <c16:uniqueId val="{00000001-4897-47A9-8DC0-BBA5527E9F9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Hoja1!$G$5:$G$6</c:f>
              <c:strCache>
                <c:ptCount val="2"/>
                <c:pt idx="0">
                  <c:v>REUNIONES PROGRAMADAS</c:v>
                </c:pt>
                <c:pt idx="1">
                  <c:v>REUNIONES EJECUTADAS</c:v>
                </c:pt>
              </c:strCache>
            </c:strRef>
          </c:cat>
          <c:val>
            <c:numRef>
              <c:f>Hoja1!$H$5:$H$6</c:f>
              <c:numCache>
                <c:formatCode>General</c:formatCode>
                <c:ptCount val="2"/>
                <c:pt idx="0">
                  <c:v>4</c:v>
                </c:pt>
                <c:pt idx="1">
                  <c:v>4</c:v>
                </c:pt>
              </c:numCache>
            </c:numRef>
          </c:val>
          <c:extLst>
            <c:ext xmlns:c16="http://schemas.microsoft.com/office/drawing/2014/chart" uri="{C3380CC4-5D6E-409C-BE32-E72D297353CC}">
              <c16:uniqueId val="{00000002-4897-47A9-8DC0-BBA5527E9F98}"/>
            </c:ext>
          </c:extLst>
        </c:ser>
        <c:dLbls>
          <c:showLegendKey val="0"/>
          <c:showVal val="0"/>
          <c:showCatName val="0"/>
          <c:showSerName val="0"/>
          <c:showPercent val="0"/>
          <c:showBubbleSize val="0"/>
        </c:dLbls>
        <c:gapWidth val="219"/>
        <c:overlap val="-27"/>
        <c:axId val="309572320"/>
        <c:axId val="309572712"/>
      </c:barChart>
      <c:catAx>
        <c:axId val="3095723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REUNIONES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09572712"/>
        <c:crosses val="autoZero"/>
        <c:auto val="1"/>
        <c:lblAlgn val="ctr"/>
        <c:lblOffset val="100"/>
        <c:noMultiLvlLbl val="0"/>
      </c:catAx>
      <c:valAx>
        <c:axId val="309572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	Numero</a:t>
                </a:r>
                <a:r>
                  <a:rPr lang="es-CO" baseline="0"/>
                  <a:t> de Reuniones</a:t>
                </a:r>
                <a:endParaRPr lang="es-CO"/>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09572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COPASST</a:t>
            </a:r>
            <a:r>
              <a:rPr lang="es-CO" baseline="0"/>
              <a:t> </a:t>
            </a:r>
            <a:endParaRPr lang="es-CO"/>
          </a:p>
        </c:rich>
      </c:tx>
      <c:layout>
        <c:manualLayout>
          <c:xMode val="edge"/>
          <c:yMode val="edge"/>
          <c:x val="0.48263188976377952"/>
          <c:y val="3.24074074074074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FFC000"/>
              </a:solidFill>
              <a:ln>
                <a:noFill/>
              </a:ln>
              <a:effectLst/>
            </c:spPr>
            <c:extLst>
              <c:ext xmlns:c16="http://schemas.microsoft.com/office/drawing/2014/chart" uri="{C3380CC4-5D6E-409C-BE32-E72D297353CC}">
                <c16:uniqueId val="{00000001-549A-4B39-B568-3074CF1E3D7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Hoja1!$G$5:$G$6</c:f>
              <c:strCache>
                <c:ptCount val="2"/>
                <c:pt idx="0">
                  <c:v>REUNIONES PROGRAMADAS</c:v>
                </c:pt>
                <c:pt idx="1">
                  <c:v>REUNIONES EJECUTADAS</c:v>
                </c:pt>
              </c:strCache>
            </c:strRef>
          </c:cat>
          <c:val>
            <c:numRef>
              <c:f>Hoja1!$H$5:$H$6</c:f>
              <c:numCache>
                <c:formatCode>General</c:formatCode>
                <c:ptCount val="2"/>
                <c:pt idx="0">
                  <c:v>12</c:v>
                </c:pt>
                <c:pt idx="1">
                  <c:v>12</c:v>
                </c:pt>
              </c:numCache>
            </c:numRef>
          </c:val>
          <c:extLst>
            <c:ext xmlns:c16="http://schemas.microsoft.com/office/drawing/2014/chart" uri="{C3380CC4-5D6E-409C-BE32-E72D297353CC}">
              <c16:uniqueId val="{00000002-549A-4B39-B568-3074CF1E3D7F}"/>
            </c:ext>
          </c:extLst>
        </c:ser>
        <c:dLbls>
          <c:showLegendKey val="0"/>
          <c:showVal val="0"/>
          <c:showCatName val="0"/>
          <c:showSerName val="0"/>
          <c:showPercent val="0"/>
          <c:showBubbleSize val="0"/>
        </c:dLbls>
        <c:gapWidth val="219"/>
        <c:overlap val="-27"/>
        <c:axId val="310646296"/>
        <c:axId val="310646688"/>
      </c:barChart>
      <c:catAx>
        <c:axId val="3106462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REUNIONES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10646688"/>
        <c:crosses val="autoZero"/>
        <c:auto val="1"/>
        <c:lblAlgn val="ctr"/>
        <c:lblOffset val="100"/>
        <c:noMultiLvlLbl val="0"/>
      </c:catAx>
      <c:valAx>
        <c:axId val="310646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	Numero</a:t>
                </a:r>
                <a:r>
                  <a:rPr lang="es-CO" baseline="0"/>
                  <a:t> de Reuniones</a:t>
                </a:r>
                <a:endParaRPr lang="es-CO"/>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10646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Narrow" panose="020B0606020202030204" pitchFamily="34" charset="0"/>
                <a:ea typeface="+mn-ea"/>
                <a:cs typeface="+mn-cs"/>
              </a:defRPr>
            </a:pPr>
            <a:r>
              <a:rPr lang="en-US" sz="2000" b="1">
                <a:latin typeface="Arial Narrow" panose="020B0606020202030204" pitchFamily="34" charset="0"/>
              </a:rPr>
              <a:t>ASUNTIMO</a:t>
            </a:r>
            <a:r>
              <a:rPr lang="en-US" sz="2000" b="1" baseline="0">
                <a:latin typeface="Arial Narrow" panose="020B0606020202030204" pitchFamily="34" charset="0"/>
              </a:rPr>
              <a:t> POR INCAPACIDAD MEDICA 2020</a:t>
            </a:r>
            <a:endParaRPr lang="en-US" sz="2000" b="1">
              <a:latin typeface="Arial Narrow" panose="020B0606020202030204" pitchFamily="34" charset="0"/>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Narrow" panose="020B0606020202030204" pitchFamily="34" charset="0"/>
              <a:ea typeface="+mn-ea"/>
              <a:cs typeface="+mn-cs"/>
            </a:defRPr>
          </a:pPr>
          <a:endParaRPr lang="es-CO"/>
        </a:p>
      </c:txPr>
    </c:title>
    <c:autoTitleDeleted val="0"/>
    <c:plotArea>
      <c:layout/>
      <c:barChart>
        <c:barDir val="col"/>
        <c:grouping val="clustered"/>
        <c:varyColors val="0"/>
        <c:ser>
          <c:idx val="0"/>
          <c:order val="0"/>
          <c:tx>
            <c:strRef>
              <c:f>'[INDICADORES IPSE 2020.xlsx]AUSENTISMO CAUSA MÉDICA'!$C$28</c:f>
              <c:strCache>
                <c:ptCount val="1"/>
                <c:pt idx="0">
                  <c:v>Alcanzado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'[INDICADORES IPSE 2020.xlsx]AUSENTISMO CAUSA MÉDICA'!$B$29:$B$39</c:f>
              <c:strCache>
                <c:ptCount val="11"/>
                <c:pt idx="0">
                  <c:v>ENERO</c:v>
                </c:pt>
                <c:pt idx="1">
                  <c:v>FEBRERO</c:v>
                </c:pt>
                <c:pt idx="2">
                  <c:v>MARZO</c:v>
                </c:pt>
                <c:pt idx="3">
                  <c:v>ABRIL</c:v>
                </c:pt>
                <c:pt idx="4">
                  <c:v>MAYO</c:v>
                </c:pt>
                <c:pt idx="5">
                  <c:v>JUNIO</c:v>
                </c:pt>
                <c:pt idx="6">
                  <c:v>JULIO</c:v>
                </c:pt>
                <c:pt idx="7">
                  <c:v>AGOSTO</c:v>
                </c:pt>
                <c:pt idx="8">
                  <c:v>SEPTIEMBRE</c:v>
                </c:pt>
                <c:pt idx="9">
                  <c:v>OCTUBRE</c:v>
                </c:pt>
                <c:pt idx="10">
                  <c:v>NOVIEMBRE</c:v>
                </c:pt>
              </c:strCache>
            </c:strRef>
          </c:cat>
          <c:val>
            <c:numRef>
              <c:f>'[INDICADORES IPSE 2020.xlsx]AUSENTISMO CAUSA MÉDICA'!$C$29:$C$39</c:f>
              <c:numCache>
                <c:formatCode>0.00%</c:formatCode>
                <c:ptCount val="11"/>
                <c:pt idx="0">
                  <c:v>8.5714285714285719E-3</c:v>
                </c:pt>
                <c:pt idx="1">
                  <c:v>9.5238095238095238E-4</c:v>
                </c:pt>
                <c:pt idx="2">
                  <c:v>6.6666666666666671E-3</c:v>
                </c:pt>
                <c:pt idx="3">
                  <c:v>7.7294685990338162E-3</c:v>
                </c:pt>
                <c:pt idx="4">
                  <c:v>1.4975845410628019E-2</c:v>
                </c:pt>
                <c:pt idx="5">
                  <c:v>1.4285714285714285E-2</c:v>
                </c:pt>
                <c:pt idx="6">
                  <c:v>1.4975845410628019E-2</c:v>
                </c:pt>
                <c:pt idx="7">
                  <c:v>2.0289855072463767E-2</c:v>
                </c:pt>
                <c:pt idx="8">
                  <c:v>6.372549019607843E-3</c:v>
                </c:pt>
                <c:pt idx="9">
                  <c:v>4.6948356807511736E-4</c:v>
                </c:pt>
                <c:pt idx="10">
                  <c:v>4.2253521126760559E-3</c:v>
                </c:pt>
              </c:numCache>
            </c:numRef>
          </c:val>
          <c:extLst>
            <c:ext xmlns:c16="http://schemas.microsoft.com/office/drawing/2014/chart" uri="{C3380CC4-5D6E-409C-BE32-E72D297353CC}">
              <c16:uniqueId val="{00000000-956C-47B8-94FD-A71321022BD7}"/>
            </c:ext>
          </c:extLst>
        </c:ser>
        <c:dLbls>
          <c:dLblPos val="outEnd"/>
          <c:showLegendKey val="0"/>
          <c:showVal val="1"/>
          <c:showCatName val="0"/>
          <c:showSerName val="0"/>
          <c:showPercent val="0"/>
          <c:showBubbleSize val="0"/>
        </c:dLbls>
        <c:gapWidth val="219"/>
        <c:overlap val="-27"/>
        <c:axId val="310566080"/>
        <c:axId val="311168392"/>
      </c:barChart>
      <c:catAx>
        <c:axId val="3105660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Meses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11168392"/>
        <c:crosses val="autoZero"/>
        <c:auto val="1"/>
        <c:lblAlgn val="ctr"/>
        <c:lblOffset val="100"/>
        <c:noMultiLvlLbl val="0"/>
      </c:catAx>
      <c:valAx>
        <c:axId val="311168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r>
                  <a:rPr lang="en-US" baseline="0"/>
                  <a:t> de días perdidos al mes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10566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none" spc="0" normalizeH="0" baseline="0">
                <a:solidFill>
                  <a:schemeClr val="dk1">
                    <a:lumMod val="50000"/>
                    <a:lumOff val="50000"/>
                  </a:schemeClr>
                </a:solidFill>
                <a:latin typeface="Arial Narrow" panose="020B0606020202030204" pitchFamily="34" charset="0"/>
                <a:ea typeface="+mj-ea"/>
                <a:cs typeface="+mj-cs"/>
              </a:defRPr>
            </a:pPr>
            <a:r>
              <a:rPr lang="en-US" sz="2000" b="1">
                <a:latin typeface="Arial Narrow" panose="020B0606020202030204" pitchFamily="34" charset="0"/>
              </a:rPr>
              <a:t>ACCIDENTALIDAD 2020</a:t>
            </a:r>
          </a:p>
        </c:rich>
      </c:tx>
      <c:layout>
        <c:manualLayout>
          <c:xMode val="edge"/>
          <c:yMode val="edge"/>
          <c:x val="0.39572871798779108"/>
          <c:y val="3.5735399207940763E-2"/>
        </c:manualLayout>
      </c:layout>
      <c:overlay val="0"/>
      <c:spPr>
        <a:noFill/>
        <a:ln>
          <a:noFill/>
        </a:ln>
        <a:effectLst/>
      </c:spPr>
      <c:txPr>
        <a:bodyPr rot="0" spcFirstLastPara="1" vertOverflow="ellipsis" vert="horz" wrap="square" anchor="ctr" anchorCtr="1"/>
        <a:lstStyle/>
        <a:p>
          <a:pPr>
            <a:defRPr sz="2000" b="1" i="0" u="none" strike="noStrike" kern="1200" cap="none" spc="0" normalizeH="0" baseline="0">
              <a:solidFill>
                <a:schemeClr val="dk1">
                  <a:lumMod val="50000"/>
                  <a:lumOff val="50000"/>
                </a:schemeClr>
              </a:solidFill>
              <a:latin typeface="Arial Narrow" panose="020B0606020202030204" pitchFamily="34" charset="0"/>
              <a:ea typeface="+mj-ea"/>
              <a:cs typeface="+mj-cs"/>
            </a:defRPr>
          </a:pPr>
          <a:endParaRPr lang="es-CO"/>
        </a:p>
      </c:txPr>
    </c:title>
    <c:autoTitleDeleted val="0"/>
    <c:plotArea>
      <c:layout/>
      <c:barChart>
        <c:barDir val="col"/>
        <c:grouping val="clustered"/>
        <c:varyColors val="0"/>
        <c:ser>
          <c:idx val="0"/>
          <c:order val="0"/>
          <c:tx>
            <c:strRef>
              <c:f>'FRECUENCIA DE ACCIDENTALIDAD'!$C$28</c:f>
              <c:strCache>
                <c:ptCount val="1"/>
                <c:pt idx="0">
                  <c:v>Alcanzado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'FRECUENCIA DE ACCIDENTALIDAD'!$B$29:$B$40</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'FRECUENCIA DE ACCIDENTALIDAD'!$C$29:$C$40</c:f>
              <c:numCache>
                <c:formatCode>0.00%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8FB3-4695-854A-A5AE85996341}"/>
            </c:ext>
          </c:extLst>
        </c:ser>
        <c:ser>
          <c:idx val="1"/>
          <c:order val="1"/>
          <c:tx>
            <c:strRef>
              <c:f>'FRECUENCIA DE ACCIDENTALIDAD'!$D$28</c:f>
              <c:strCache>
                <c:ptCount val="1"/>
                <c:pt idx="0">
                  <c:v>Meta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'FRECUENCIA DE ACCIDENTALIDAD'!$B$29:$B$40</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'FRECUENCIA DE ACCIDENTALIDAD'!$D$29:$D$40</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1-8FB3-4695-854A-A5AE85996341}"/>
            </c:ext>
          </c:extLst>
        </c:ser>
        <c:dLbls>
          <c:dLblPos val="outEnd"/>
          <c:showLegendKey val="0"/>
          <c:showVal val="1"/>
          <c:showCatName val="0"/>
          <c:showSerName val="0"/>
          <c:showPercent val="0"/>
          <c:showBubbleSize val="0"/>
        </c:dLbls>
        <c:gapWidth val="267"/>
        <c:overlap val="-43"/>
        <c:axId val="311169568"/>
        <c:axId val="311169960"/>
      </c:barChart>
      <c:catAx>
        <c:axId val="311169568"/>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a:t>Mes </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s-CO"/>
          </a:p>
        </c:txPr>
        <c:crossAx val="311169960"/>
        <c:crosses val="autoZero"/>
        <c:auto val="1"/>
        <c:lblAlgn val="ctr"/>
        <c:lblOffset val="100"/>
        <c:noMultiLvlLbl val="0"/>
      </c:catAx>
      <c:valAx>
        <c:axId val="311169960"/>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a:t>Casos </a:t>
                </a:r>
                <a:r>
                  <a:rPr lang="en-US" baseline="0"/>
                  <a:t>  Reportados</a:t>
                </a:r>
                <a:endParaRPr lang="en-US"/>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s-CO"/>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CO"/>
          </a:p>
        </c:txPr>
        <c:crossAx val="311169568"/>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Narrow" panose="020B0606020202030204" pitchFamily="34" charset="0"/>
                <a:ea typeface="+mn-ea"/>
                <a:cs typeface="+mn-cs"/>
              </a:defRPr>
            </a:pPr>
            <a:r>
              <a:rPr lang="es-CO"/>
              <a:t>EVALUACION DEL SG-SST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Narrow" panose="020B0606020202030204" pitchFamily="34" charset="0"/>
              <a:ea typeface="+mn-ea"/>
              <a:cs typeface="+mn-cs"/>
            </a:defRPr>
          </a:pPr>
          <a:endParaRPr lang="es-CO"/>
        </a:p>
      </c:txPr>
    </c:title>
    <c:autoTitleDeleted val="0"/>
    <c:plotArea>
      <c:layout/>
      <c:barChart>
        <c:barDir val="col"/>
        <c:grouping val="clustered"/>
        <c:varyColors val="0"/>
        <c:ser>
          <c:idx val="0"/>
          <c:order val="0"/>
          <c:spPr>
            <a:solidFill>
              <a:schemeClr val="accent1"/>
            </a:solidFill>
            <a:ln>
              <a:noFill/>
            </a:ln>
            <a:effectLst/>
          </c:spPr>
          <c:invertIfNegative val="0"/>
          <c:dPt>
            <c:idx val="2"/>
            <c:invertIfNegative val="0"/>
            <c:bubble3D val="0"/>
            <c:spPr>
              <a:solidFill>
                <a:srgbClr val="FFC000"/>
              </a:solidFill>
              <a:ln>
                <a:noFill/>
              </a:ln>
              <a:effectLst/>
            </c:spPr>
            <c:extLst>
              <c:ext xmlns:c16="http://schemas.microsoft.com/office/drawing/2014/chart" uri="{C3380CC4-5D6E-409C-BE32-E72D297353CC}">
                <c16:uniqueId val="{00000001-25FD-467B-94E8-44FEDAC644F1}"/>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Hoja1!$E$8:$G$8</c:f>
              <c:strCache>
                <c:ptCount val="3"/>
                <c:pt idx="0">
                  <c:v>CALIF. IPSE</c:v>
                </c:pt>
                <c:pt idx="1">
                  <c:v>CALIF. ARL</c:v>
                </c:pt>
                <c:pt idx="2">
                  <c:v>PROMEDIO</c:v>
                </c:pt>
              </c:strCache>
            </c:strRef>
          </c:cat>
          <c:val>
            <c:numRef>
              <c:f>Hoja1!$E$9:$G$9</c:f>
              <c:numCache>
                <c:formatCode>0%</c:formatCode>
                <c:ptCount val="3"/>
                <c:pt idx="0">
                  <c:v>0.99</c:v>
                </c:pt>
                <c:pt idx="1">
                  <c:v>0.99</c:v>
                </c:pt>
                <c:pt idx="2">
                  <c:v>0.99</c:v>
                </c:pt>
              </c:numCache>
            </c:numRef>
          </c:val>
          <c:extLst>
            <c:ext xmlns:c16="http://schemas.microsoft.com/office/drawing/2014/chart" uri="{C3380CC4-5D6E-409C-BE32-E72D297353CC}">
              <c16:uniqueId val="{00000002-25FD-467B-94E8-44FEDAC644F1}"/>
            </c:ext>
          </c:extLst>
        </c:ser>
        <c:dLbls>
          <c:dLblPos val="outEnd"/>
          <c:showLegendKey val="0"/>
          <c:showVal val="1"/>
          <c:showCatName val="0"/>
          <c:showSerName val="0"/>
          <c:showPercent val="0"/>
          <c:showBubbleSize val="0"/>
        </c:dLbls>
        <c:gapWidth val="219"/>
        <c:overlap val="-27"/>
        <c:axId val="327308776"/>
        <c:axId val="363052200"/>
      </c:barChart>
      <c:catAx>
        <c:axId val="327308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crossAx val="363052200"/>
        <c:crosses val="autoZero"/>
        <c:auto val="1"/>
        <c:lblAlgn val="ctr"/>
        <c:lblOffset val="100"/>
        <c:noMultiLvlLbl val="0"/>
      </c:catAx>
      <c:valAx>
        <c:axId val="363052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Narrow" panose="020B0606020202030204" pitchFamily="34" charset="0"/>
                    <a:ea typeface="+mn-ea"/>
                    <a:cs typeface="+mn-cs"/>
                  </a:defRPr>
                </a:pPr>
                <a:r>
                  <a:rPr lang="es-CO"/>
                  <a:t>Porcentaje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crossAx val="32730877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Narrow" panose="020B0606020202030204" pitchFamily="34" charset="0"/>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303313" cy="341297"/>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sz="quarter" idx="1"/>
          </p:nvPr>
        </p:nvSpPr>
        <p:spPr>
          <a:xfrm>
            <a:off x="5622594" y="0"/>
            <a:ext cx="4303313" cy="341297"/>
          </a:xfrm>
          <a:prstGeom prst="rect">
            <a:avLst/>
          </a:prstGeom>
        </p:spPr>
        <p:txBody>
          <a:bodyPr vert="horz" lIns="91440" tIns="45720" rIns="91440" bIns="45720" rtlCol="0"/>
          <a:lstStyle>
            <a:lvl1pPr algn="r">
              <a:defRPr sz="1200"/>
            </a:lvl1pPr>
          </a:lstStyle>
          <a:p>
            <a:fld id="{4BA81182-8212-4A7C-B7CD-EAA829D411A4}" type="datetimeFigureOut">
              <a:rPr lang="es-CO" smtClean="0"/>
              <a:t>25/03/2021</a:t>
            </a:fld>
            <a:endParaRPr lang="es-CO" dirty="0"/>
          </a:p>
        </p:txBody>
      </p:sp>
      <p:sp>
        <p:nvSpPr>
          <p:cNvPr id="4" name="Marcador de pie de página 3"/>
          <p:cNvSpPr>
            <a:spLocks noGrp="1"/>
          </p:cNvSpPr>
          <p:nvPr>
            <p:ph type="ftr" sz="quarter" idx="2"/>
          </p:nvPr>
        </p:nvSpPr>
        <p:spPr>
          <a:xfrm>
            <a:off x="0" y="6456378"/>
            <a:ext cx="4303313" cy="341297"/>
          </a:xfrm>
          <a:prstGeom prst="rect">
            <a:avLst/>
          </a:prstGeom>
        </p:spPr>
        <p:txBody>
          <a:bodyPr vert="horz" lIns="91440" tIns="45720" rIns="91440" bIns="45720" rtlCol="0" anchor="b"/>
          <a:lstStyle>
            <a:lvl1pPr algn="l">
              <a:defRPr sz="1200"/>
            </a:lvl1pPr>
          </a:lstStyle>
          <a:p>
            <a:endParaRPr lang="es-CO" dirty="0"/>
          </a:p>
        </p:txBody>
      </p:sp>
      <p:sp>
        <p:nvSpPr>
          <p:cNvPr id="5" name="Marcador de número de diapositiva 4"/>
          <p:cNvSpPr>
            <a:spLocks noGrp="1"/>
          </p:cNvSpPr>
          <p:nvPr>
            <p:ph type="sldNum" sz="quarter" idx="3"/>
          </p:nvPr>
        </p:nvSpPr>
        <p:spPr>
          <a:xfrm>
            <a:off x="5622594" y="6456378"/>
            <a:ext cx="4303313" cy="341297"/>
          </a:xfrm>
          <a:prstGeom prst="rect">
            <a:avLst/>
          </a:prstGeom>
        </p:spPr>
        <p:txBody>
          <a:bodyPr vert="horz" lIns="91440" tIns="45720" rIns="91440" bIns="45720" rtlCol="0" anchor="b"/>
          <a:lstStyle>
            <a:lvl1pPr algn="r">
              <a:defRPr sz="1200"/>
            </a:lvl1pPr>
          </a:lstStyle>
          <a:p>
            <a:fld id="{339B71BF-C3CA-4C3B-862F-8A3987194D26}" type="slidenum">
              <a:rPr lang="es-CO" smtClean="0"/>
              <a:t>‹Nº›</a:t>
            </a:fld>
            <a:endParaRPr lang="es-CO" dirty="0"/>
          </a:p>
        </p:txBody>
      </p:sp>
    </p:spTree>
    <p:extLst>
      <p:ext uri="{BB962C8B-B14F-4D97-AF65-F5344CB8AC3E}">
        <p14:creationId xmlns:p14="http://schemas.microsoft.com/office/powerpoint/2010/main" val="3419949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4302231" cy="339884"/>
          </a:xfrm>
          <a:prstGeom prst="rect">
            <a:avLst/>
          </a:prstGeom>
        </p:spPr>
        <p:txBody>
          <a:bodyPr vert="horz" lIns="91440" tIns="45720" rIns="91440" bIns="45720" rtlCol="0"/>
          <a:lstStyle>
            <a:lvl1pPr algn="l">
              <a:defRPr sz="1200"/>
            </a:lvl1pPr>
          </a:lstStyle>
          <a:p>
            <a:endParaRPr lang="es-CO" dirty="0"/>
          </a:p>
        </p:txBody>
      </p:sp>
      <p:sp>
        <p:nvSpPr>
          <p:cNvPr id="3" name="2 Marcador de fecha"/>
          <p:cNvSpPr>
            <a:spLocks noGrp="1"/>
          </p:cNvSpPr>
          <p:nvPr>
            <p:ph type="dt" idx="1"/>
          </p:nvPr>
        </p:nvSpPr>
        <p:spPr>
          <a:xfrm>
            <a:off x="5623698" y="0"/>
            <a:ext cx="4302231" cy="339884"/>
          </a:xfrm>
          <a:prstGeom prst="rect">
            <a:avLst/>
          </a:prstGeom>
        </p:spPr>
        <p:txBody>
          <a:bodyPr vert="horz" lIns="91440" tIns="45720" rIns="91440" bIns="45720" rtlCol="0"/>
          <a:lstStyle>
            <a:lvl1pPr algn="r">
              <a:defRPr sz="1200"/>
            </a:lvl1pPr>
          </a:lstStyle>
          <a:p>
            <a:fld id="{AB9375E1-CB69-4EBE-8174-C954AED69246}" type="datetimeFigureOut">
              <a:rPr lang="es-CO" smtClean="0"/>
              <a:t>25/03/2021</a:t>
            </a:fld>
            <a:endParaRPr lang="es-CO" dirty="0"/>
          </a:p>
        </p:txBody>
      </p:sp>
      <p:sp>
        <p:nvSpPr>
          <p:cNvPr id="4" name="3 Marcador de imagen de diapositiva"/>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es-CO" dirty="0"/>
          </a:p>
        </p:txBody>
      </p:sp>
      <p:sp>
        <p:nvSpPr>
          <p:cNvPr id="5" name="4 Marcador de notas"/>
          <p:cNvSpPr>
            <a:spLocks noGrp="1"/>
          </p:cNvSpPr>
          <p:nvPr>
            <p:ph type="body" sz="quarter" idx="3"/>
          </p:nvPr>
        </p:nvSpPr>
        <p:spPr>
          <a:xfrm>
            <a:off x="992823" y="3228896"/>
            <a:ext cx="7942580" cy="3058954"/>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1" y="6456612"/>
            <a:ext cx="4302231" cy="339884"/>
          </a:xfrm>
          <a:prstGeom prst="rect">
            <a:avLst/>
          </a:prstGeom>
        </p:spPr>
        <p:txBody>
          <a:bodyPr vert="horz" lIns="91440" tIns="45720" rIns="91440" bIns="45720" rtlCol="0" anchor="b"/>
          <a:lstStyle>
            <a:lvl1pPr algn="l">
              <a:defRPr sz="1200"/>
            </a:lvl1pPr>
          </a:lstStyle>
          <a:p>
            <a:endParaRPr lang="es-CO" dirty="0"/>
          </a:p>
        </p:txBody>
      </p:sp>
      <p:sp>
        <p:nvSpPr>
          <p:cNvPr id="7" name="6 Marcador de número de diapositiva"/>
          <p:cNvSpPr>
            <a:spLocks noGrp="1"/>
          </p:cNvSpPr>
          <p:nvPr>
            <p:ph type="sldNum" sz="quarter" idx="5"/>
          </p:nvPr>
        </p:nvSpPr>
        <p:spPr>
          <a:xfrm>
            <a:off x="5623698" y="6456612"/>
            <a:ext cx="4302231" cy="339884"/>
          </a:xfrm>
          <a:prstGeom prst="rect">
            <a:avLst/>
          </a:prstGeom>
        </p:spPr>
        <p:txBody>
          <a:bodyPr vert="horz" lIns="91440" tIns="45720" rIns="91440" bIns="45720" rtlCol="0" anchor="b"/>
          <a:lstStyle>
            <a:lvl1pPr algn="r">
              <a:defRPr sz="1200"/>
            </a:lvl1pPr>
          </a:lstStyle>
          <a:p>
            <a:fld id="{A44AE437-528A-4F04-9781-56BF5CD47ADC}" type="slidenum">
              <a:rPr lang="es-CO" smtClean="0"/>
              <a:t>‹Nº›</a:t>
            </a:fld>
            <a:endParaRPr lang="es-CO" dirty="0"/>
          </a:p>
        </p:txBody>
      </p:sp>
    </p:spTree>
    <p:extLst>
      <p:ext uri="{BB962C8B-B14F-4D97-AF65-F5344CB8AC3E}">
        <p14:creationId xmlns:p14="http://schemas.microsoft.com/office/powerpoint/2010/main" val="835051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44AE437-528A-4F04-9781-56BF5CD47ADC}" type="slidenum">
              <a:rPr lang="es-CO" smtClean="0"/>
              <a:t>6</a:t>
            </a:fld>
            <a:endParaRPr lang="es-CO" dirty="0"/>
          </a:p>
        </p:txBody>
      </p:sp>
    </p:spTree>
    <p:extLst>
      <p:ext uri="{BB962C8B-B14F-4D97-AF65-F5344CB8AC3E}">
        <p14:creationId xmlns:p14="http://schemas.microsoft.com/office/powerpoint/2010/main" val="2318589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43E131A-9205-4AFE-B669-C3FCD4535D6D}" type="slidenum">
              <a:rPr lang="es-CO" smtClean="0"/>
              <a:pPr/>
              <a:t>43</a:t>
            </a:fld>
            <a:endParaRPr lang="es-CO"/>
          </a:p>
        </p:txBody>
      </p:sp>
    </p:spTree>
    <p:extLst>
      <p:ext uri="{BB962C8B-B14F-4D97-AF65-F5344CB8AC3E}">
        <p14:creationId xmlns:p14="http://schemas.microsoft.com/office/powerpoint/2010/main" val="1312651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0450" y="782638"/>
            <a:ext cx="2816225" cy="211296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 </a:t>
            </a:r>
            <a:r>
              <a:rPr lang="en-US" baseline="0" dirty="0"/>
              <a:t>this slide there is a background placeholder. Click to the small icon on the center of the slide and choose an image from your computer. </a:t>
            </a:r>
            <a:r>
              <a:rPr lang="en-US" dirty="0"/>
              <a:t>After you </a:t>
            </a:r>
            <a:r>
              <a:rPr lang="en-US" baseline="0" dirty="0"/>
              <a:t>added the image, you must sent it to back with </a:t>
            </a:r>
            <a:r>
              <a:rPr lang="en-US" b="1" baseline="0" dirty="0"/>
              <a:t>Right Click on Image </a:t>
            </a:r>
            <a:r>
              <a:rPr lang="en-US" b="0" baseline="0" dirty="0"/>
              <a:t>-&gt; </a:t>
            </a:r>
            <a:r>
              <a:rPr lang="en-US" b="1" baseline="0" dirty="0"/>
              <a:t>Send to Back</a:t>
            </a:r>
            <a:r>
              <a:rPr lang="en-US" b="0" baseline="0" dirty="0"/>
              <a:t> -&gt; </a:t>
            </a:r>
            <a:r>
              <a:rPr lang="en-US" b="1" baseline="0" dirty="0"/>
              <a:t>Send to Back.</a:t>
            </a:r>
            <a:endParaRPr lang="bg-BG" b="0" dirty="0"/>
          </a:p>
          <a:p>
            <a:endParaRPr lang="bg-BG" dirty="0"/>
          </a:p>
        </p:txBody>
      </p:sp>
      <p:sp>
        <p:nvSpPr>
          <p:cNvPr id="4" name="Slide Number Placeholder 3"/>
          <p:cNvSpPr>
            <a:spLocks noGrp="1"/>
          </p:cNvSpPr>
          <p:nvPr>
            <p:ph type="sldNum" sz="quarter" idx="10"/>
          </p:nvPr>
        </p:nvSpPr>
        <p:spPr/>
        <p:txBody>
          <a:bodyPr/>
          <a:lstStyle/>
          <a:p>
            <a:fld id="{51FA003C-ACE2-4EF7-AF62-71758D32E637}" type="slidenum">
              <a:rPr lang="bg-BG" smtClean="0"/>
              <a:t>46</a:t>
            </a:fld>
            <a:endParaRPr lang="bg-BG"/>
          </a:p>
        </p:txBody>
      </p:sp>
    </p:spTree>
    <p:extLst>
      <p:ext uri="{BB962C8B-B14F-4D97-AF65-F5344CB8AC3E}">
        <p14:creationId xmlns:p14="http://schemas.microsoft.com/office/powerpoint/2010/main" val="2865696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A44AE437-528A-4F04-9781-56BF5CD47ADC}" type="slidenum">
              <a:rPr lang="es-CO" smtClean="0"/>
              <a:t>17</a:t>
            </a:fld>
            <a:endParaRPr lang="es-CO" dirty="0"/>
          </a:p>
        </p:txBody>
      </p:sp>
    </p:spTree>
    <p:extLst>
      <p:ext uri="{BB962C8B-B14F-4D97-AF65-F5344CB8AC3E}">
        <p14:creationId xmlns:p14="http://schemas.microsoft.com/office/powerpoint/2010/main" val="3445082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43E131A-9205-4AFE-B669-C3FCD4535D6D}" type="slidenum">
              <a:rPr lang="es-CO" smtClean="0"/>
              <a:pPr/>
              <a:t>35</a:t>
            </a:fld>
            <a:endParaRPr lang="es-CO"/>
          </a:p>
        </p:txBody>
      </p:sp>
    </p:spTree>
    <p:extLst>
      <p:ext uri="{BB962C8B-B14F-4D97-AF65-F5344CB8AC3E}">
        <p14:creationId xmlns:p14="http://schemas.microsoft.com/office/powerpoint/2010/main" val="4040579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43E131A-9205-4AFE-B669-C3FCD4535D6D}" type="slidenum">
              <a:rPr lang="es-CO" smtClean="0"/>
              <a:pPr/>
              <a:t>37</a:t>
            </a:fld>
            <a:endParaRPr lang="es-CO"/>
          </a:p>
        </p:txBody>
      </p:sp>
    </p:spTree>
    <p:extLst>
      <p:ext uri="{BB962C8B-B14F-4D97-AF65-F5344CB8AC3E}">
        <p14:creationId xmlns:p14="http://schemas.microsoft.com/office/powerpoint/2010/main" val="2321708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43E131A-9205-4AFE-B669-C3FCD4535D6D}" type="slidenum">
              <a:rPr lang="es-CO" smtClean="0"/>
              <a:pPr/>
              <a:t>38</a:t>
            </a:fld>
            <a:endParaRPr lang="es-CO"/>
          </a:p>
        </p:txBody>
      </p:sp>
    </p:spTree>
    <p:extLst>
      <p:ext uri="{BB962C8B-B14F-4D97-AF65-F5344CB8AC3E}">
        <p14:creationId xmlns:p14="http://schemas.microsoft.com/office/powerpoint/2010/main" val="3828130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43E131A-9205-4AFE-B669-C3FCD4535D6D}" type="slidenum">
              <a:rPr lang="es-CO" smtClean="0"/>
              <a:pPr/>
              <a:t>39</a:t>
            </a:fld>
            <a:endParaRPr lang="es-CO"/>
          </a:p>
        </p:txBody>
      </p:sp>
    </p:spTree>
    <p:extLst>
      <p:ext uri="{BB962C8B-B14F-4D97-AF65-F5344CB8AC3E}">
        <p14:creationId xmlns:p14="http://schemas.microsoft.com/office/powerpoint/2010/main" val="4233017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43E131A-9205-4AFE-B669-C3FCD4535D6D}" type="slidenum">
              <a:rPr lang="es-CO" smtClean="0"/>
              <a:pPr/>
              <a:t>40</a:t>
            </a:fld>
            <a:endParaRPr lang="es-CO"/>
          </a:p>
        </p:txBody>
      </p:sp>
    </p:spTree>
    <p:extLst>
      <p:ext uri="{BB962C8B-B14F-4D97-AF65-F5344CB8AC3E}">
        <p14:creationId xmlns:p14="http://schemas.microsoft.com/office/powerpoint/2010/main" val="3574393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43E131A-9205-4AFE-B669-C3FCD4535D6D}" type="slidenum">
              <a:rPr lang="es-CO" smtClean="0"/>
              <a:pPr/>
              <a:t>41</a:t>
            </a:fld>
            <a:endParaRPr lang="es-CO"/>
          </a:p>
        </p:txBody>
      </p:sp>
    </p:spTree>
    <p:extLst>
      <p:ext uri="{BB962C8B-B14F-4D97-AF65-F5344CB8AC3E}">
        <p14:creationId xmlns:p14="http://schemas.microsoft.com/office/powerpoint/2010/main" val="2183183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43E131A-9205-4AFE-B669-C3FCD4535D6D}" type="slidenum">
              <a:rPr lang="es-CO" smtClean="0"/>
              <a:pPr/>
              <a:t>42</a:t>
            </a:fld>
            <a:endParaRPr lang="es-CO"/>
          </a:p>
        </p:txBody>
      </p:sp>
    </p:spTree>
    <p:extLst>
      <p:ext uri="{BB962C8B-B14F-4D97-AF65-F5344CB8AC3E}">
        <p14:creationId xmlns:p14="http://schemas.microsoft.com/office/powerpoint/2010/main" val="412012532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ipse@ipse.gov.co" TargetMode="External"/><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2816535" y="2454585"/>
            <a:ext cx="6012160" cy="819522"/>
          </a:xfrm>
          <a:prstGeom prst="rect">
            <a:avLst/>
          </a:prstGeom>
        </p:spPr>
        <p:txBody>
          <a:bodyPr/>
          <a:lstStyle>
            <a:lvl1pPr>
              <a:defRPr sz="3600">
                <a:solidFill>
                  <a:srgbClr val="3366CC"/>
                </a:solidFill>
              </a:defRPr>
            </a:lvl1pPr>
          </a:lstStyle>
          <a:p>
            <a:r>
              <a:rPr lang="es-ES"/>
              <a:t>Haga clic para modificar el estilo de título del patrón</a:t>
            </a:r>
            <a:endParaRPr lang="es-ES" dirty="0"/>
          </a:p>
        </p:txBody>
      </p:sp>
      <p:sp>
        <p:nvSpPr>
          <p:cNvPr id="3" name="2 Subtítulo"/>
          <p:cNvSpPr>
            <a:spLocks noGrp="1"/>
          </p:cNvSpPr>
          <p:nvPr>
            <p:ph type="subTitle" idx="1"/>
          </p:nvPr>
        </p:nvSpPr>
        <p:spPr>
          <a:xfrm>
            <a:off x="4256695" y="3498627"/>
            <a:ext cx="4572000" cy="694928"/>
          </a:xfrm>
          <a:prstGeom prst="rect">
            <a:avLst/>
          </a:prstGeom>
        </p:spPr>
        <p:txBody>
          <a:bodyPr/>
          <a:lstStyle>
            <a:lvl1pPr marL="0" indent="0" algn="ctr">
              <a:buNone/>
              <a:defRPr sz="2000">
                <a:solidFill>
                  <a:srgbClr val="3366C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s-ES" dirty="0"/>
          </a:p>
        </p:txBody>
      </p:sp>
      <p:grpSp>
        <p:nvGrpSpPr>
          <p:cNvPr id="31" name="Grupo 30"/>
          <p:cNvGrpSpPr/>
          <p:nvPr userDrawn="1"/>
        </p:nvGrpSpPr>
        <p:grpSpPr>
          <a:xfrm>
            <a:off x="-1031" y="2454585"/>
            <a:ext cx="4610713" cy="4403415"/>
            <a:chOff x="6630102" y="2244558"/>
            <a:chExt cx="4208200" cy="4018999"/>
          </a:xfrm>
        </p:grpSpPr>
        <p:grpSp>
          <p:nvGrpSpPr>
            <p:cNvPr id="32" name="Grupo 31"/>
            <p:cNvGrpSpPr/>
            <p:nvPr/>
          </p:nvGrpSpPr>
          <p:grpSpPr>
            <a:xfrm>
              <a:off x="6630102" y="2244558"/>
              <a:ext cx="4208200" cy="4018999"/>
              <a:chOff x="6981794" y="605116"/>
              <a:chExt cx="4208200" cy="4018999"/>
            </a:xfrm>
          </p:grpSpPr>
          <p:sp>
            <p:nvSpPr>
              <p:cNvPr id="34" name="Rectángulo 33"/>
              <p:cNvSpPr/>
              <p:nvPr/>
            </p:nvSpPr>
            <p:spPr>
              <a:xfrm>
                <a:off x="6989109" y="605116"/>
                <a:ext cx="845964" cy="801368"/>
              </a:xfrm>
              <a:prstGeom prst="rect">
                <a:avLst/>
              </a:prstGeom>
              <a:solidFill>
                <a:srgbClr val="F8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5" name="Rectángulo 34"/>
              <p:cNvSpPr/>
              <p:nvPr/>
            </p:nvSpPr>
            <p:spPr>
              <a:xfrm>
                <a:off x="7835073" y="1406484"/>
                <a:ext cx="845964" cy="801368"/>
              </a:xfrm>
              <a:prstGeom prst="rect">
                <a:avLst/>
              </a:prstGeom>
              <a:solidFill>
                <a:srgbClr val="F8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6" name="Rectángulo 35"/>
              <p:cNvSpPr/>
              <p:nvPr/>
            </p:nvSpPr>
            <p:spPr>
              <a:xfrm>
                <a:off x="8681037" y="2210892"/>
                <a:ext cx="845964" cy="801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7" name="Rectángulo 36"/>
              <p:cNvSpPr/>
              <p:nvPr/>
            </p:nvSpPr>
            <p:spPr>
              <a:xfrm>
                <a:off x="9527001" y="2210892"/>
                <a:ext cx="845964" cy="801368"/>
              </a:xfrm>
              <a:prstGeom prst="rect">
                <a:avLst/>
              </a:prstGeom>
              <a:solidFill>
                <a:srgbClr val="F8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8" name="Rectángulo 37"/>
              <p:cNvSpPr/>
              <p:nvPr/>
            </p:nvSpPr>
            <p:spPr>
              <a:xfrm>
                <a:off x="10344030" y="3015300"/>
                <a:ext cx="845964" cy="801368"/>
              </a:xfrm>
              <a:prstGeom prst="rect">
                <a:avLst/>
              </a:prstGeom>
              <a:solidFill>
                <a:srgbClr val="005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9" name="Rectángulo 38"/>
              <p:cNvSpPr/>
              <p:nvPr/>
            </p:nvSpPr>
            <p:spPr>
              <a:xfrm>
                <a:off x="9527001" y="3818188"/>
                <a:ext cx="845964" cy="801368"/>
              </a:xfrm>
              <a:prstGeom prst="rect">
                <a:avLst/>
              </a:prstGeom>
              <a:solidFill>
                <a:srgbClr val="B506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0" name="Rectángulo 39"/>
              <p:cNvSpPr/>
              <p:nvPr/>
            </p:nvSpPr>
            <p:spPr>
              <a:xfrm>
                <a:off x="6989109" y="1406484"/>
                <a:ext cx="845964" cy="801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1" name="Rectángulo 40"/>
              <p:cNvSpPr/>
              <p:nvPr/>
            </p:nvSpPr>
            <p:spPr>
              <a:xfrm>
                <a:off x="6989109" y="2207852"/>
                <a:ext cx="845964" cy="801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2" name="Rectángulo 41"/>
              <p:cNvSpPr/>
              <p:nvPr/>
            </p:nvSpPr>
            <p:spPr>
              <a:xfrm>
                <a:off x="7835073" y="2207852"/>
                <a:ext cx="845964" cy="801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3" name="Rectángulo 42"/>
              <p:cNvSpPr/>
              <p:nvPr/>
            </p:nvSpPr>
            <p:spPr>
              <a:xfrm>
                <a:off x="9527001" y="3015300"/>
                <a:ext cx="845964" cy="801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4" name="Rectángulo 43"/>
              <p:cNvSpPr/>
              <p:nvPr/>
            </p:nvSpPr>
            <p:spPr>
              <a:xfrm>
                <a:off x="8681037" y="3009220"/>
                <a:ext cx="845964" cy="801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5" name="Rectángulo 44"/>
              <p:cNvSpPr/>
              <p:nvPr/>
            </p:nvSpPr>
            <p:spPr>
              <a:xfrm>
                <a:off x="7835073" y="3009220"/>
                <a:ext cx="845964" cy="801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6" name="Rectángulo 45"/>
              <p:cNvSpPr/>
              <p:nvPr/>
            </p:nvSpPr>
            <p:spPr>
              <a:xfrm>
                <a:off x="6989109" y="3009220"/>
                <a:ext cx="845964" cy="801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7" name="Rectángulo 46"/>
              <p:cNvSpPr/>
              <p:nvPr/>
            </p:nvSpPr>
            <p:spPr>
              <a:xfrm>
                <a:off x="8681037" y="3818188"/>
                <a:ext cx="845964" cy="801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8" name="Rectángulo 47"/>
              <p:cNvSpPr/>
              <p:nvPr/>
            </p:nvSpPr>
            <p:spPr>
              <a:xfrm>
                <a:off x="7835073" y="3816668"/>
                <a:ext cx="845964" cy="801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9" name="Rectángulo 48"/>
              <p:cNvSpPr/>
              <p:nvPr/>
            </p:nvSpPr>
            <p:spPr>
              <a:xfrm>
                <a:off x="6985447" y="3816668"/>
                <a:ext cx="845964" cy="801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50" name="Imagen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0797" y="3009218"/>
                <a:ext cx="1716261" cy="808969"/>
              </a:xfrm>
              <a:prstGeom prst="rect">
                <a:avLst/>
              </a:prstGeom>
              <a:ln>
                <a:noFill/>
              </a:ln>
            </p:spPr>
          </p:pic>
          <p:pic>
            <p:nvPicPr>
              <p:cNvPr id="51" name="Imagen 50"/>
              <p:cNvPicPr>
                <a:picLocks noChangeAspect="1"/>
              </p:cNvPicPr>
              <p:nvPr/>
            </p:nvPicPr>
            <p:blipFill rotWithShape="1">
              <a:blip r:embed="rId3" cstate="print">
                <a:extLst>
                  <a:ext uri="{28A0092B-C50C-407E-A947-70E740481C1C}">
                    <a14:useLocalDpi xmlns:a14="http://schemas.microsoft.com/office/drawing/2010/main" val="0"/>
                  </a:ext>
                </a:extLst>
              </a:blip>
              <a:srcRect t="28902" r="22350" b="26487"/>
              <a:stretch/>
            </p:blipFill>
            <p:spPr>
              <a:xfrm>
                <a:off x="6982824" y="3012117"/>
                <a:ext cx="1688266" cy="801653"/>
              </a:xfrm>
              <a:prstGeom prst="rect">
                <a:avLst/>
              </a:prstGeom>
              <a:ln>
                <a:noFill/>
              </a:ln>
            </p:spPr>
          </p:pic>
          <p:pic>
            <p:nvPicPr>
              <p:cNvPr id="52" name="Imagen 51"/>
              <p:cNvPicPr>
                <a:picLocks noChangeAspect="1"/>
              </p:cNvPicPr>
              <p:nvPr/>
            </p:nvPicPr>
            <p:blipFill rotWithShape="1">
              <a:blip r:embed="rId4" cstate="print">
                <a:extLst>
                  <a:ext uri="{28A0092B-C50C-407E-A947-70E740481C1C}">
                    <a14:useLocalDpi xmlns:a14="http://schemas.microsoft.com/office/drawing/2010/main" val="0"/>
                  </a:ext>
                </a:extLst>
              </a:blip>
              <a:srcRect l="3690" r="5786"/>
              <a:stretch/>
            </p:blipFill>
            <p:spPr>
              <a:xfrm>
                <a:off x="6985447" y="1400404"/>
                <a:ext cx="845964" cy="801368"/>
              </a:xfrm>
              <a:prstGeom prst="rect">
                <a:avLst/>
              </a:prstGeom>
              <a:ln>
                <a:noFill/>
              </a:ln>
            </p:spPr>
          </p:pic>
          <p:pic>
            <p:nvPicPr>
              <p:cNvPr id="53" name="Imagen 52"/>
              <p:cNvPicPr>
                <a:picLocks noChangeAspect="1"/>
              </p:cNvPicPr>
              <p:nvPr/>
            </p:nvPicPr>
            <p:blipFill rotWithShape="1">
              <a:blip r:embed="rId5">
                <a:extLst>
                  <a:ext uri="{28A0092B-C50C-407E-A947-70E740481C1C}">
                    <a14:useLocalDpi xmlns:a14="http://schemas.microsoft.com/office/drawing/2010/main" val="0"/>
                  </a:ext>
                </a:extLst>
              </a:blip>
              <a:srcRect l="5275" t="8811" r="5368" b="14027"/>
              <a:stretch/>
            </p:blipFill>
            <p:spPr>
              <a:xfrm>
                <a:off x="6981794" y="3805794"/>
                <a:ext cx="2545207" cy="818321"/>
              </a:xfrm>
              <a:prstGeom prst="rect">
                <a:avLst/>
              </a:prstGeom>
              <a:ln>
                <a:noFill/>
              </a:ln>
            </p:spPr>
          </p:pic>
          <p:pic>
            <p:nvPicPr>
              <p:cNvPr id="54" name="Imagen 53"/>
              <p:cNvPicPr>
                <a:picLocks noChangeAspect="1"/>
              </p:cNvPicPr>
              <p:nvPr/>
            </p:nvPicPr>
            <p:blipFill rotWithShape="1">
              <a:blip r:embed="rId6" cstate="print">
                <a:extLst>
                  <a:ext uri="{28A0092B-C50C-407E-A947-70E740481C1C}">
                    <a14:useLocalDpi xmlns:a14="http://schemas.microsoft.com/office/drawing/2010/main" val="0"/>
                  </a:ext>
                </a:extLst>
              </a:blip>
              <a:srcRect l="14332" t="16318" r="18938" b="41009"/>
              <a:stretch/>
            </p:blipFill>
            <p:spPr>
              <a:xfrm>
                <a:off x="7838615" y="2207851"/>
                <a:ext cx="1708160" cy="812151"/>
              </a:xfrm>
              <a:prstGeom prst="rect">
                <a:avLst/>
              </a:prstGeom>
              <a:ln>
                <a:noFill/>
              </a:ln>
            </p:spPr>
          </p:pic>
          <p:pic>
            <p:nvPicPr>
              <p:cNvPr id="55" name="Imagen 54"/>
              <p:cNvPicPr>
                <a:picLocks noChangeAspect="1"/>
              </p:cNvPicPr>
              <p:nvPr/>
            </p:nvPicPr>
            <p:blipFill rotWithShape="1">
              <a:blip r:embed="rId7" cstate="print">
                <a:extLst>
                  <a:ext uri="{28A0092B-C50C-407E-A947-70E740481C1C}">
                    <a14:useLocalDpi xmlns:a14="http://schemas.microsoft.com/office/drawing/2010/main" val="0"/>
                  </a:ext>
                </a:extLst>
              </a:blip>
              <a:srcRect l="25287" t="41286" r="34538" b="8679"/>
              <a:stretch/>
            </p:blipFill>
            <p:spPr>
              <a:xfrm>
                <a:off x="6989109" y="2192275"/>
                <a:ext cx="853049" cy="827728"/>
              </a:xfrm>
              <a:prstGeom prst="rect">
                <a:avLst/>
              </a:prstGeom>
              <a:ln>
                <a:noFill/>
              </a:ln>
            </p:spPr>
          </p:pic>
        </p:grpSp>
        <p:pic>
          <p:nvPicPr>
            <p:cNvPr id="33" name="Imagen 32"/>
            <p:cNvPicPr>
              <a:picLocks noChangeAspect="1"/>
            </p:cNvPicPr>
            <p:nvPr/>
          </p:nvPicPr>
          <p:blipFill rotWithShape="1">
            <a:blip r:embed="rId8" cstate="print">
              <a:extLst>
                <a:ext uri="{28A0092B-C50C-407E-A947-70E740481C1C}">
                  <a14:useLocalDpi xmlns:a14="http://schemas.microsoft.com/office/drawing/2010/main" val="0"/>
                </a:ext>
              </a:extLst>
            </a:blip>
            <a:srcRect l="17410" r="3654"/>
            <a:stretch/>
          </p:blipFill>
          <p:spPr>
            <a:xfrm>
              <a:off x="10001562" y="5445236"/>
              <a:ext cx="836494" cy="810719"/>
            </a:xfrm>
            <a:prstGeom prst="rect">
              <a:avLst/>
            </a:prstGeom>
            <a:ln>
              <a:noFill/>
            </a:ln>
          </p:spPr>
        </p:pic>
      </p:grpSp>
    </p:spTree>
    <p:extLst>
      <p:ext uri="{BB962C8B-B14F-4D97-AF65-F5344CB8AC3E}">
        <p14:creationId xmlns:p14="http://schemas.microsoft.com/office/powerpoint/2010/main" val="187630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LANTILLA IPSE">
    <p:spTree>
      <p:nvGrpSpPr>
        <p:cNvPr id="1" name=""/>
        <p:cNvGrpSpPr/>
        <p:nvPr/>
      </p:nvGrpSpPr>
      <p:grpSpPr>
        <a:xfrm>
          <a:off x="0" y="0"/>
          <a:ext cx="0" cy="0"/>
          <a:chOff x="0" y="0"/>
          <a:chExt cx="0" cy="0"/>
        </a:xfrm>
      </p:grpSpPr>
      <p:sp>
        <p:nvSpPr>
          <p:cNvPr id="2" name="1 Título vertical"/>
          <p:cNvSpPr>
            <a:spLocks noGrp="1"/>
          </p:cNvSpPr>
          <p:nvPr>
            <p:ph type="title" orient="vert" hasCustomPrompt="1"/>
          </p:nvPr>
        </p:nvSpPr>
        <p:spPr>
          <a:xfrm rot="16200000">
            <a:off x="3952767" y="-936923"/>
            <a:ext cx="1224136" cy="6067550"/>
          </a:xfrm>
          <a:prstGeom prst="rect">
            <a:avLst/>
          </a:prstGeom>
        </p:spPr>
        <p:txBody>
          <a:bodyPr vert="eaVert">
            <a:noAutofit/>
          </a:bodyPr>
          <a:lstStyle>
            <a:lvl1pPr>
              <a:defRPr sz="8800">
                <a:solidFill>
                  <a:srgbClr val="3366CC"/>
                </a:solidFill>
              </a:defRPr>
            </a:lvl1pPr>
          </a:lstStyle>
          <a:p>
            <a:r>
              <a:rPr lang="es-ES" dirty="0"/>
              <a:t>Gracias</a:t>
            </a:r>
          </a:p>
        </p:txBody>
      </p:sp>
      <p:sp>
        <p:nvSpPr>
          <p:cNvPr id="4" name="CuadroTexto 3"/>
          <p:cNvSpPr txBox="1"/>
          <p:nvPr userDrawn="1"/>
        </p:nvSpPr>
        <p:spPr>
          <a:xfrm>
            <a:off x="4860032" y="3239685"/>
            <a:ext cx="3816424" cy="3000821"/>
          </a:xfrm>
          <a:prstGeom prst="rect">
            <a:avLst/>
          </a:prstGeom>
          <a:noFill/>
        </p:spPr>
        <p:txBody>
          <a:bodyPr wrap="square" rtlCol="0">
            <a:spAutoFit/>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s-CO" sz="1800" i="1" dirty="0">
                <a:solidFill>
                  <a:srgbClr val="3366CC"/>
                </a:solidFill>
                <a:latin typeface="Arial" panose="020B0604020202020204" pitchFamily="34" charset="0"/>
                <a:cs typeface="Arial" panose="020B0604020202020204" pitchFamily="34" charset="0"/>
              </a:rPr>
              <a:t>“Las soluciones de energía que planificamos y promovemos aportan al </a:t>
            </a:r>
            <a:r>
              <a:rPr lang="es-CO" sz="1800" i="1" baseline="0" dirty="0">
                <a:solidFill>
                  <a:srgbClr val="3366CC"/>
                </a:solidFill>
                <a:latin typeface="Arial" panose="020B0604020202020204" pitchFamily="34" charset="0"/>
                <a:cs typeface="Arial" panose="020B0604020202020204" pitchFamily="34" charset="0"/>
              </a:rPr>
              <a:t>incremento de la calidad de vida </a:t>
            </a:r>
            <a:r>
              <a:rPr lang="es-CO" sz="1800" i="1" dirty="0">
                <a:solidFill>
                  <a:srgbClr val="3366CC"/>
                </a:solidFill>
                <a:latin typeface="Arial" panose="020B0604020202020204" pitchFamily="34" charset="0"/>
                <a:cs typeface="Arial" panose="020B0604020202020204" pitchFamily="34" charset="0"/>
              </a:rPr>
              <a:t>de los habitantes de la Colombia No Interconectada, teniendo en cuenta la riqueza y complejidad de su territorio”</a:t>
            </a:r>
          </a:p>
        </p:txBody>
      </p:sp>
      <p:grpSp>
        <p:nvGrpSpPr>
          <p:cNvPr id="5" name="Grupo 4"/>
          <p:cNvGrpSpPr/>
          <p:nvPr userDrawn="1"/>
        </p:nvGrpSpPr>
        <p:grpSpPr>
          <a:xfrm>
            <a:off x="-1030" y="2839001"/>
            <a:ext cx="4208200" cy="4018999"/>
            <a:chOff x="6630102" y="2244558"/>
            <a:chExt cx="4208200" cy="4018999"/>
          </a:xfrm>
        </p:grpSpPr>
        <p:grpSp>
          <p:nvGrpSpPr>
            <p:cNvPr id="6" name="Grupo 5"/>
            <p:cNvGrpSpPr/>
            <p:nvPr/>
          </p:nvGrpSpPr>
          <p:grpSpPr>
            <a:xfrm>
              <a:off x="6630102" y="2244558"/>
              <a:ext cx="4208200" cy="4018999"/>
              <a:chOff x="6981794" y="605116"/>
              <a:chExt cx="4208200" cy="4018999"/>
            </a:xfrm>
          </p:grpSpPr>
          <p:sp>
            <p:nvSpPr>
              <p:cNvPr id="8" name="Rectángulo 7"/>
              <p:cNvSpPr/>
              <p:nvPr/>
            </p:nvSpPr>
            <p:spPr>
              <a:xfrm>
                <a:off x="6989109" y="605116"/>
                <a:ext cx="845964" cy="801368"/>
              </a:xfrm>
              <a:prstGeom prst="rect">
                <a:avLst/>
              </a:prstGeom>
              <a:solidFill>
                <a:srgbClr val="F8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Rectángulo 8"/>
              <p:cNvSpPr/>
              <p:nvPr/>
            </p:nvSpPr>
            <p:spPr>
              <a:xfrm>
                <a:off x="7835073" y="1406484"/>
                <a:ext cx="845964" cy="801368"/>
              </a:xfrm>
              <a:prstGeom prst="rect">
                <a:avLst/>
              </a:prstGeom>
              <a:solidFill>
                <a:srgbClr val="F8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Rectángulo 10"/>
              <p:cNvSpPr/>
              <p:nvPr/>
            </p:nvSpPr>
            <p:spPr>
              <a:xfrm>
                <a:off x="8681037" y="2210892"/>
                <a:ext cx="845964" cy="801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Rectángulo 11"/>
              <p:cNvSpPr/>
              <p:nvPr/>
            </p:nvSpPr>
            <p:spPr>
              <a:xfrm>
                <a:off x="9527001" y="2210892"/>
                <a:ext cx="845964" cy="801368"/>
              </a:xfrm>
              <a:prstGeom prst="rect">
                <a:avLst/>
              </a:prstGeom>
              <a:solidFill>
                <a:srgbClr val="F8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3" name="Rectángulo 12"/>
              <p:cNvSpPr/>
              <p:nvPr/>
            </p:nvSpPr>
            <p:spPr>
              <a:xfrm>
                <a:off x="10344030" y="3015300"/>
                <a:ext cx="845964" cy="801368"/>
              </a:xfrm>
              <a:prstGeom prst="rect">
                <a:avLst/>
              </a:prstGeom>
              <a:solidFill>
                <a:srgbClr val="005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4" name="Rectángulo 13"/>
              <p:cNvSpPr/>
              <p:nvPr/>
            </p:nvSpPr>
            <p:spPr>
              <a:xfrm>
                <a:off x="9527001" y="3818188"/>
                <a:ext cx="845964" cy="801368"/>
              </a:xfrm>
              <a:prstGeom prst="rect">
                <a:avLst/>
              </a:prstGeom>
              <a:solidFill>
                <a:srgbClr val="B506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Rectángulo 14"/>
              <p:cNvSpPr/>
              <p:nvPr/>
            </p:nvSpPr>
            <p:spPr>
              <a:xfrm>
                <a:off x="6989109" y="1406484"/>
                <a:ext cx="845964" cy="801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6" name="Rectángulo 15"/>
              <p:cNvSpPr/>
              <p:nvPr/>
            </p:nvSpPr>
            <p:spPr>
              <a:xfrm>
                <a:off x="6989109" y="2207852"/>
                <a:ext cx="845964" cy="801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7" name="Rectángulo 16"/>
              <p:cNvSpPr/>
              <p:nvPr/>
            </p:nvSpPr>
            <p:spPr>
              <a:xfrm>
                <a:off x="7835073" y="2207852"/>
                <a:ext cx="845964" cy="801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8" name="Rectángulo 17"/>
              <p:cNvSpPr/>
              <p:nvPr/>
            </p:nvSpPr>
            <p:spPr>
              <a:xfrm>
                <a:off x="9527001" y="3015300"/>
                <a:ext cx="845964" cy="801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9" name="Rectángulo 18"/>
              <p:cNvSpPr/>
              <p:nvPr/>
            </p:nvSpPr>
            <p:spPr>
              <a:xfrm>
                <a:off x="8681037" y="3009220"/>
                <a:ext cx="845964" cy="801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0" name="Rectángulo 19"/>
              <p:cNvSpPr/>
              <p:nvPr/>
            </p:nvSpPr>
            <p:spPr>
              <a:xfrm>
                <a:off x="7835073" y="3009220"/>
                <a:ext cx="845964" cy="801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1" name="Rectángulo 20"/>
              <p:cNvSpPr/>
              <p:nvPr/>
            </p:nvSpPr>
            <p:spPr>
              <a:xfrm>
                <a:off x="6989109" y="3009220"/>
                <a:ext cx="845964" cy="801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2" name="Rectángulo 21"/>
              <p:cNvSpPr/>
              <p:nvPr/>
            </p:nvSpPr>
            <p:spPr>
              <a:xfrm>
                <a:off x="8681037" y="3818188"/>
                <a:ext cx="845964" cy="801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3" name="Rectángulo 22"/>
              <p:cNvSpPr/>
              <p:nvPr/>
            </p:nvSpPr>
            <p:spPr>
              <a:xfrm>
                <a:off x="7835073" y="3816668"/>
                <a:ext cx="845964" cy="801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4" name="Rectángulo 23"/>
              <p:cNvSpPr/>
              <p:nvPr/>
            </p:nvSpPr>
            <p:spPr>
              <a:xfrm>
                <a:off x="6985447" y="3816668"/>
                <a:ext cx="845964" cy="801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25" name="Imagen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0797" y="3009218"/>
                <a:ext cx="1716261" cy="808969"/>
              </a:xfrm>
              <a:prstGeom prst="rect">
                <a:avLst/>
              </a:prstGeom>
              <a:ln>
                <a:noFill/>
              </a:ln>
            </p:spPr>
          </p:pic>
          <p:pic>
            <p:nvPicPr>
              <p:cNvPr id="26" name="Imagen 25"/>
              <p:cNvPicPr>
                <a:picLocks noChangeAspect="1"/>
              </p:cNvPicPr>
              <p:nvPr/>
            </p:nvPicPr>
            <p:blipFill rotWithShape="1">
              <a:blip r:embed="rId3" cstate="print">
                <a:extLst>
                  <a:ext uri="{28A0092B-C50C-407E-A947-70E740481C1C}">
                    <a14:useLocalDpi xmlns:a14="http://schemas.microsoft.com/office/drawing/2010/main" val="0"/>
                  </a:ext>
                </a:extLst>
              </a:blip>
              <a:srcRect t="28902" r="22350" b="26487"/>
              <a:stretch/>
            </p:blipFill>
            <p:spPr>
              <a:xfrm>
                <a:off x="6982824" y="3012117"/>
                <a:ext cx="1688266" cy="801653"/>
              </a:xfrm>
              <a:prstGeom prst="rect">
                <a:avLst/>
              </a:prstGeom>
              <a:ln>
                <a:noFill/>
              </a:ln>
            </p:spPr>
          </p:pic>
          <p:pic>
            <p:nvPicPr>
              <p:cNvPr id="27" name="Imagen 26"/>
              <p:cNvPicPr>
                <a:picLocks noChangeAspect="1"/>
              </p:cNvPicPr>
              <p:nvPr/>
            </p:nvPicPr>
            <p:blipFill rotWithShape="1">
              <a:blip r:embed="rId4" cstate="print">
                <a:extLst>
                  <a:ext uri="{28A0092B-C50C-407E-A947-70E740481C1C}">
                    <a14:useLocalDpi xmlns:a14="http://schemas.microsoft.com/office/drawing/2010/main" val="0"/>
                  </a:ext>
                </a:extLst>
              </a:blip>
              <a:srcRect l="3690" r="5786"/>
              <a:stretch/>
            </p:blipFill>
            <p:spPr>
              <a:xfrm>
                <a:off x="6985447" y="1400404"/>
                <a:ext cx="845964" cy="801368"/>
              </a:xfrm>
              <a:prstGeom prst="rect">
                <a:avLst/>
              </a:prstGeom>
              <a:ln>
                <a:noFill/>
              </a:ln>
            </p:spPr>
          </p:pic>
          <p:pic>
            <p:nvPicPr>
              <p:cNvPr id="28" name="Imagen 27"/>
              <p:cNvPicPr>
                <a:picLocks noChangeAspect="1"/>
              </p:cNvPicPr>
              <p:nvPr/>
            </p:nvPicPr>
            <p:blipFill rotWithShape="1">
              <a:blip r:embed="rId5">
                <a:extLst>
                  <a:ext uri="{28A0092B-C50C-407E-A947-70E740481C1C}">
                    <a14:useLocalDpi xmlns:a14="http://schemas.microsoft.com/office/drawing/2010/main" val="0"/>
                  </a:ext>
                </a:extLst>
              </a:blip>
              <a:srcRect l="5275" t="8811" r="5368" b="14027"/>
              <a:stretch/>
            </p:blipFill>
            <p:spPr>
              <a:xfrm>
                <a:off x="6981794" y="3805794"/>
                <a:ext cx="2545207" cy="818321"/>
              </a:xfrm>
              <a:prstGeom prst="rect">
                <a:avLst/>
              </a:prstGeom>
              <a:ln>
                <a:noFill/>
              </a:ln>
            </p:spPr>
          </p:pic>
          <p:pic>
            <p:nvPicPr>
              <p:cNvPr id="29" name="Imagen 28"/>
              <p:cNvPicPr>
                <a:picLocks noChangeAspect="1"/>
              </p:cNvPicPr>
              <p:nvPr/>
            </p:nvPicPr>
            <p:blipFill rotWithShape="1">
              <a:blip r:embed="rId6" cstate="print">
                <a:extLst>
                  <a:ext uri="{28A0092B-C50C-407E-A947-70E740481C1C}">
                    <a14:useLocalDpi xmlns:a14="http://schemas.microsoft.com/office/drawing/2010/main" val="0"/>
                  </a:ext>
                </a:extLst>
              </a:blip>
              <a:srcRect l="14332" t="16318" r="18938" b="41009"/>
              <a:stretch/>
            </p:blipFill>
            <p:spPr>
              <a:xfrm>
                <a:off x="7838615" y="2207851"/>
                <a:ext cx="1708160" cy="812151"/>
              </a:xfrm>
              <a:prstGeom prst="rect">
                <a:avLst/>
              </a:prstGeom>
              <a:ln>
                <a:noFill/>
              </a:ln>
            </p:spPr>
          </p:pic>
          <p:pic>
            <p:nvPicPr>
              <p:cNvPr id="30" name="Imagen 29"/>
              <p:cNvPicPr>
                <a:picLocks noChangeAspect="1"/>
              </p:cNvPicPr>
              <p:nvPr/>
            </p:nvPicPr>
            <p:blipFill rotWithShape="1">
              <a:blip r:embed="rId7" cstate="print">
                <a:extLst>
                  <a:ext uri="{28A0092B-C50C-407E-A947-70E740481C1C}">
                    <a14:useLocalDpi xmlns:a14="http://schemas.microsoft.com/office/drawing/2010/main" val="0"/>
                  </a:ext>
                </a:extLst>
              </a:blip>
              <a:srcRect l="25287" t="41286" r="34538" b="8679"/>
              <a:stretch/>
            </p:blipFill>
            <p:spPr>
              <a:xfrm>
                <a:off x="6989109" y="2192275"/>
                <a:ext cx="853049" cy="827728"/>
              </a:xfrm>
              <a:prstGeom prst="rect">
                <a:avLst/>
              </a:prstGeom>
              <a:ln>
                <a:noFill/>
              </a:ln>
            </p:spPr>
          </p:pic>
        </p:grpSp>
        <p:pic>
          <p:nvPicPr>
            <p:cNvPr id="7" name="Imagen 6"/>
            <p:cNvPicPr>
              <a:picLocks noChangeAspect="1"/>
            </p:cNvPicPr>
            <p:nvPr/>
          </p:nvPicPr>
          <p:blipFill rotWithShape="1">
            <a:blip r:embed="rId8" cstate="print">
              <a:extLst>
                <a:ext uri="{28A0092B-C50C-407E-A947-70E740481C1C}">
                  <a14:useLocalDpi xmlns:a14="http://schemas.microsoft.com/office/drawing/2010/main" val="0"/>
                </a:ext>
              </a:extLst>
            </a:blip>
            <a:srcRect l="17410" r="3654"/>
            <a:stretch/>
          </p:blipFill>
          <p:spPr>
            <a:xfrm>
              <a:off x="10001562" y="5445236"/>
              <a:ext cx="836494" cy="810719"/>
            </a:xfrm>
            <a:prstGeom prst="rect">
              <a:avLst/>
            </a:prstGeom>
            <a:ln>
              <a:noFill/>
            </a:ln>
          </p:spPr>
        </p:pic>
      </p:grpSp>
    </p:spTree>
    <p:extLst>
      <p:ext uri="{BB962C8B-B14F-4D97-AF65-F5344CB8AC3E}">
        <p14:creationId xmlns:p14="http://schemas.microsoft.com/office/powerpoint/2010/main" val="4217826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Dos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2183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539552" y="1484784"/>
            <a:ext cx="3082305" cy="1143000"/>
          </a:xfrm>
          <a:prstGeom prst="rect">
            <a:avLst/>
          </a:prstGeom>
        </p:spPr>
        <p:txBody>
          <a:bodyPr/>
          <a:lstStyle>
            <a:lvl1pPr>
              <a:defRPr sz="3600">
                <a:solidFill>
                  <a:srgbClr val="3366CC"/>
                </a:solidFill>
              </a:defRPr>
            </a:lvl1pPr>
          </a:lstStyle>
          <a:p>
            <a:r>
              <a:rPr lang="es-ES" dirty="0"/>
              <a:t>Contenido</a:t>
            </a:r>
          </a:p>
        </p:txBody>
      </p:sp>
      <p:sp>
        <p:nvSpPr>
          <p:cNvPr id="3" name="2 Marcador de contenido"/>
          <p:cNvSpPr>
            <a:spLocks noGrp="1"/>
          </p:cNvSpPr>
          <p:nvPr>
            <p:ph idx="1"/>
          </p:nvPr>
        </p:nvSpPr>
        <p:spPr>
          <a:xfrm>
            <a:off x="3131840" y="2708920"/>
            <a:ext cx="5616624" cy="3244925"/>
          </a:xfrm>
          <a:prstGeom prst="rect">
            <a:avLst/>
          </a:prstGeom>
        </p:spPr>
        <p:txBody>
          <a:bodyPr/>
          <a:lstStyle>
            <a:lvl1pPr marL="514350" indent="-514350">
              <a:buFont typeface="+mj-lt"/>
              <a:buAutoNum type="arabicPeriod"/>
              <a:defRPr>
                <a:solidFill>
                  <a:srgbClr val="3366CC"/>
                </a:solidFill>
              </a:defRPr>
            </a:lvl1pPr>
            <a:lvl2pPr marL="971550" indent="-514350">
              <a:buFont typeface="+mj-lt"/>
              <a:buAutoNum type="arabicPeriod"/>
              <a:defRPr>
                <a:solidFill>
                  <a:srgbClr val="3366CC"/>
                </a:solidFill>
              </a:defRPr>
            </a:lvl2pPr>
            <a:lvl3pPr marL="1371600" indent="-457200">
              <a:buFont typeface="+mj-lt"/>
              <a:buAutoNum type="arabicPeriod"/>
              <a:defRPr>
                <a:solidFill>
                  <a:srgbClr val="3366CC"/>
                </a:solidFill>
              </a:defRPr>
            </a:lvl3pPr>
          </a:lstStyle>
          <a:p>
            <a:pPr lvl="0"/>
            <a:r>
              <a:rPr lang="es-ES"/>
              <a:t>Editar el estilo de texto del patrón</a:t>
            </a:r>
          </a:p>
          <a:p>
            <a:pPr lvl="1"/>
            <a:r>
              <a:rPr lang="es-ES"/>
              <a:t>Segundo nivel</a:t>
            </a:r>
          </a:p>
          <a:p>
            <a:pPr lvl="2"/>
            <a:r>
              <a:rPr lang="es-ES"/>
              <a:t>Tercer nivel</a:t>
            </a:r>
          </a:p>
        </p:txBody>
      </p:sp>
    </p:spTree>
    <p:extLst>
      <p:ext uri="{BB962C8B-B14F-4D97-AF65-F5344CB8AC3E}">
        <p14:creationId xmlns:p14="http://schemas.microsoft.com/office/powerpoint/2010/main" val="3195253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39752" y="2996952"/>
            <a:ext cx="4644008" cy="1143000"/>
          </a:xfrm>
          <a:prstGeom prst="rect">
            <a:avLst/>
          </a:prstGeom>
        </p:spPr>
        <p:txBody>
          <a:bodyPr/>
          <a:lstStyle>
            <a:lvl1pPr>
              <a:defRPr sz="3200">
                <a:solidFill>
                  <a:srgbClr val="3366CC"/>
                </a:solidFill>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3888121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57200" y="1535113"/>
            <a:ext cx="5987008" cy="639762"/>
          </a:xfrm>
          <a:prstGeom prst="rect">
            <a:avLst/>
          </a:prstGeom>
        </p:spPr>
        <p:txBody>
          <a:bodyPr anchor="b"/>
          <a:lstStyle>
            <a:lvl1pPr marL="0" indent="0">
              <a:buNone/>
              <a:defRPr sz="2400" b="1" i="1">
                <a:solidFill>
                  <a:srgbClr val="3366C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3 Marcador de contenido"/>
          <p:cNvSpPr>
            <a:spLocks noGrp="1"/>
          </p:cNvSpPr>
          <p:nvPr>
            <p:ph sz="half" idx="2" hasCustomPrompt="1"/>
          </p:nvPr>
        </p:nvSpPr>
        <p:spPr>
          <a:xfrm>
            <a:off x="457200" y="2276871"/>
            <a:ext cx="4040188" cy="3849291"/>
          </a:xfrm>
          <a:prstGeom prst="rect">
            <a:avLst/>
          </a:prstGeom>
        </p:spPr>
        <p:txBody>
          <a:bodyPr/>
          <a:lstStyle>
            <a:lvl1pPr marL="0" indent="0">
              <a:buNone/>
              <a:defRPr sz="2400" i="0">
                <a:solidFill>
                  <a:schemeClr val="bg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dirty="0"/>
              <a:t>Haga clic para modificar el estilos de texto del patrón</a:t>
            </a:r>
          </a:p>
        </p:txBody>
      </p:sp>
      <p:sp>
        <p:nvSpPr>
          <p:cNvPr id="6" name="5 Marcador de contenido"/>
          <p:cNvSpPr>
            <a:spLocks noGrp="1"/>
          </p:cNvSpPr>
          <p:nvPr>
            <p:ph sz="quarter" idx="4" hasCustomPrompt="1"/>
          </p:nvPr>
        </p:nvSpPr>
        <p:spPr>
          <a:xfrm>
            <a:off x="4645025" y="2276871"/>
            <a:ext cx="4041775" cy="3849291"/>
          </a:xfrm>
          <a:prstGeom prst="rect">
            <a:avLst/>
          </a:prstGeom>
        </p:spPr>
        <p:txBody>
          <a:bodyPr/>
          <a:lstStyle>
            <a:lvl1pPr marL="0" indent="0">
              <a:buNone/>
              <a:defRPr sz="2400">
                <a:solidFill>
                  <a:schemeClr val="bg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dirty="0"/>
              <a:t>Imagen</a:t>
            </a:r>
          </a:p>
        </p:txBody>
      </p:sp>
    </p:spTree>
    <p:extLst>
      <p:ext uri="{BB962C8B-B14F-4D97-AF65-F5344CB8AC3E}">
        <p14:creationId xmlns:p14="http://schemas.microsoft.com/office/powerpoint/2010/main" val="3207964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639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432522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1835696" y="3212976"/>
            <a:ext cx="5486400" cy="566738"/>
          </a:xfrm>
          <a:prstGeom prst="rect">
            <a:avLst/>
          </a:prstGeom>
        </p:spPr>
        <p:txBody>
          <a:bodyPr anchor="b"/>
          <a:lstStyle>
            <a:lvl1pPr algn="l">
              <a:defRPr sz="2800" b="1">
                <a:solidFill>
                  <a:srgbClr val="3366CC"/>
                </a:solidFill>
              </a:defRPr>
            </a:lvl1pPr>
          </a:lstStyle>
          <a:p>
            <a:r>
              <a:rPr lang="es-ES" dirty="0"/>
              <a:t>Título</a:t>
            </a:r>
          </a:p>
        </p:txBody>
      </p:sp>
      <p:sp>
        <p:nvSpPr>
          <p:cNvPr id="4" name="3 Marcador de texto"/>
          <p:cNvSpPr>
            <a:spLocks noGrp="1"/>
          </p:cNvSpPr>
          <p:nvPr>
            <p:ph type="body" sz="half" idx="2" hasCustomPrompt="1"/>
          </p:nvPr>
        </p:nvSpPr>
        <p:spPr>
          <a:xfrm>
            <a:off x="1835696" y="3779714"/>
            <a:ext cx="5486400" cy="804862"/>
          </a:xfrm>
          <a:prstGeom prst="rect">
            <a:avLst/>
          </a:prstGeom>
        </p:spPr>
        <p:txBody>
          <a:bodyPr/>
          <a:lstStyle>
            <a:lvl1pPr marL="0" indent="0">
              <a:buNone/>
              <a:defRPr sz="1800">
                <a:solidFill>
                  <a:srgbClr val="3366C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Cuerpo texto</a:t>
            </a:r>
          </a:p>
        </p:txBody>
      </p:sp>
    </p:spTree>
    <p:extLst>
      <p:ext uri="{BB962C8B-B14F-4D97-AF65-F5344CB8AC3E}">
        <p14:creationId xmlns:p14="http://schemas.microsoft.com/office/powerpoint/2010/main" val="320447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ig_Picture_place-hol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801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n con título">
    <p:spTree>
      <p:nvGrpSpPr>
        <p:cNvPr id="1" name=""/>
        <p:cNvGrpSpPr/>
        <p:nvPr/>
      </p:nvGrpSpPr>
      <p:grpSpPr>
        <a:xfrm>
          <a:off x="0" y="0"/>
          <a:ext cx="0" cy="0"/>
          <a:chOff x="0" y="0"/>
          <a:chExt cx="0" cy="0"/>
        </a:xfrm>
      </p:grpSpPr>
      <p:sp>
        <p:nvSpPr>
          <p:cNvPr id="6" name="1 Título"/>
          <p:cNvSpPr txBox="1">
            <a:spLocks/>
          </p:cNvSpPr>
          <p:nvPr userDrawn="1"/>
        </p:nvSpPr>
        <p:spPr>
          <a:xfrm>
            <a:off x="827584" y="2708920"/>
            <a:ext cx="7992888" cy="2016224"/>
          </a:xfrm>
          <a:prstGeom prst="rect">
            <a:avLst/>
          </a:prstGeom>
        </p:spPr>
        <p:txBody>
          <a:bodyPr/>
          <a:lstStyle>
            <a:lvl1pPr algn="ctr" defTabSz="914400" rtl="0" eaLnBrk="1" latinLnBrk="0" hangingPunct="1">
              <a:spcBef>
                <a:spcPct val="0"/>
              </a:spcBef>
              <a:buNone/>
              <a:defRPr sz="2800" i="1" kern="1200" baseline="0">
                <a:solidFill>
                  <a:schemeClr val="tx2">
                    <a:lumMod val="60000"/>
                    <a:lumOff val="40000"/>
                  </a:schemeClr>
                </a:solidFill>
                <a:latin typeface="Arial" panose="020B0604020202020204" pitchFamily="34" charset="0"/>
                <a:ea typeface="+mj-ea"/>
                <a:cs typeface="Arial" panose="020B0604020202020204" pitchFamily="34" charset="0"/>
              </a:defRPr>
            </a:lvl1pPr>
          </a:lstStyle>
          <a:p>
            <a:r>
              <a:rPr lang="es-ES" dirty="0">
                <a:solidFill>
                  <a:srgbClr val="3366CC"/>
                </a:solidFill>
              </a:rPr>
              <a:t>Nombres y apellidos</a:t>
            </a:r>
          </a:p>
          <a:p>
            <a:r>
              <a:rPr lang="es-ES" dirty="0">
                <a:solidFill>
                  <a:srgbClr val="3366CC"/>
                </a:solidFill>
              </a:rPr>
              <a:t>Cargo IPSE</a:t>
            </a:r>
          </a:p>
          <a:p>
            <a:r>
              <a:rPr lang="es-ES" sz="2400" dirty="0">
                <a:solidFill>
                  <a:srgbClr val="3366CC"/>
                </a:solidFill>
                <a:hlinkClick r:id="rId2"/>
              </a:rPr>
              <a:t>Nombres y apellidos@ipse.gov.co</a:t>
            </a:r>
            <a:r>
              <a:rPr lang="es-ES" sz="2400" dirty="0">
                <a:solidFill>
                  <a:srgbClr val="3366CC"/>
                </a:solidFill>
              </a:rPr>
              <a:t> </a:t>
            </a:r>
          </a:p>
          <a:p>
            <a:r>
              <a:rPr lang="es-ES" sz="2400" dirty="0">
                <a:solidFill>
                  <a:srgbClr val="3366CC"/>
                </a:solidFill>
              </a:rPr>
              <a:t>(57+1) 6397888 ext. 202</a:t>
            </a:r>
          </a:p>
          <a:p>
            <a:r>
              <a:rPr lang="es-ES" sz="2400" dirty="0">
                <a:solidFill>
                  <a:srgbClr val="3366CC"/>
                </a:solidFill>
              </a:rPr>
              <a:t>Bogotá, Colombia</a:t>
            </a:r>
          </a:p>
        </p:txBody>
      </p:sp>
      <p:sp>
        <p:nvSpPr>
          <p:cNvPr id="7" name="1 Título"/>
          <p:cNvSpPr txBox="1">
            <a:spLocks/>
          </p:cNvSpPr>
          <p:nvPr userDrawn="1"/>
        </p:nvSpPr>
        <p:spPr>
          <a:xfrm>
            <a:off x="539552" y="1196752"/>
            <a:ext cx="554461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i="1" kern="1200" baseline="0">
                <a:solidFill>
                  <a:srgbClr val="0070C0"/>
                </a:solidFill>
                <a:latin typeface="Arial" panose="020B0604020202020204" pitchFamily="34" charset="0"/>
                <a:ea typeface="+mj-ea"/>
                <a:cs typeface="Arial" panose="020B0604020202020204" pitchFamily="34" charset="0"/>
              </a:defRPr>
            </a:lvl1pPr>
          </a:lstStyle>
          <a:p>
            <a:pPr algn="l"/>
            <a:r>
              <a:rPr lang="es-ES" sz="3600" b="1" dirty="0">
                <a:solidFill>
                  <a:srgbClr val="3366CC"/>
                </a:solidFill>
              </a:rPr>
              <a:t>Mayor Información</a:t>
            </a:r>
          </a:p>
        </p:txBody>
      </p:sp>
      <p:pic>
        <p:nvPicPr>
          <p:cNvPr id="8" name="Imagen 7"/>
          <p:cNvPicPr>
            <a:picLocks noChangeAspect="1"/>
          </p:cNvPicPr>
          <p:nvPr userDrawn="1"/>
        </p:nvPicPr>
        <p:blipFill rotWithShape="1">
          <a:blip r:embed="rId3"/>
          <a:srcRect l="24138" t="8359" r="73450" b="87181"/>
          <a:stretch/>
        </p:blipFill>
        <p:spPr>
          <a:xfrm>
            <a:off x="1306310" y="5574407"/>
            <a:ext cx="368049" cy="382856"/>
          </a:xfrm>
          <a:prstGeom prst="rect">
            <a:avLst/>
          </a:prstGeom>
        </p:spPr>
      </p:pic>
      <p:pic>
        <p:nvPicPr>
          <p:cNvPr id="9" name="Imagen 8"/>
          <p:cNvPicPr>
            <a:picLocks noChangeAspect="1"/>
          </p:cNvPicPr>
          <p:nvPr userDrawn="1"/>
        </p:nvPicPr>
        <p:blipFill rotWithShape="1">
          <a:blip r:embed="rId4"/>
          <a:srcRect l="84381" t="31300" r="7587" b="56262"/>
          <a:stretch/>
        </p:blipFill>
        <p:spPr>
          <a:xfrm>
            <a:off x="3989667" y="5571125"/>
            <a:ext cx="368049" cy="320570"/>
          </a:xfrm>
          <a:prstGeom prst="rect">
            <a:avLst/>
          </a:prstGeom>
        </p:spPr>
      </p:pic>
      <p:pic>
        <p:nvPicPr>
          <p:cNvPr id="13" name="Imagen 12"/>
          <p:cNvPicPr>
            <a:picLocks noChangeAspect="1"/>
          </p:cNvPicPr>
          <p:nvPr userDrawn="1"/>
        </p:nvPicPr>
        <p:blipFill rotWithShape="1">
          <a:blip r:embed="rId5"/>
          <a:srcRect l="85522" t="31460" r="8336" b="58457"/>
          <a:stretch/>
        </p:blipFill>
        <p:spPr>
          <a:xfrm>
            <a:off x="6951939" y="5515960"/>
            <a:ext cx="368049" cy="339859"/>
          </a:xfrm>
          <a:prstGeom prst="rect">
            <a:avLst/>
          </a:prstGeom>
        </p:spPr>
      </p:pic>
      <p:sp>
        <p:nvSpPr>
          <p:cNvPr id="14" name="Rectángulo 13"/>
          <p:cNvSpPr/>
          <p:nvPr userDrawn="1"/>
        </p:nvSpPr>
        <p:spPr>
          <a:xfrm>
            <a:off x="7235103" y="5271044"/>
            <a:ext cx="1736373" cy="584775"/>
          </a:xfrm>
          <a:prstGeom prst="rect">
            <a:avLst/>
          </a:prstGeom>
        </p:spPr>
        <p:txBody>
          <a:bodyPr wrap="none">
            <a:spAutoFit/>
          </a:bodyPr>
          <a:lstStyle/>
          <a:p>
            <a:endParaRPr lang="es-CO" sz="700" dirty="0">
              <a:latin typeface="Arial" panose="020B0604020202020204" pitchFamily="34" charset="0"/>
              <a:cs typeface="Arial" panose="020B0604020202020204" pitchFamily="34" charset="0"/>
            </a:endParaRPr>
          </a:p>
          <a:p>
            <a:endParaRPr lang="es-CO" sz="700" dirty="0">
              <a:latin typeface="Arial" panose="020B0604020202020204" pitchFamily="34" charset="0"/>
              <a:cs typeface="Arial" panose="020B0604020202020204" pitchFamily="34" charset="0"/>
            </a:endParaRPr>
          </a:p>
          <a:p>
            <a:r>
              <a:rPr lang="es-CO" dirty="0">
                <a:latin typeface="Arial" panose="020B0604020202020204" pitchFamily="34" charset="0"/>
                <a:cs typeface="Arial" panose="020B0604020202020204" pitchFamily="34" charset="0"/>
              </a:rPr>
              <a:t>Ipse_colombia </a:t>
            </a:r>
          </a:p>
        </p:txBody>
      </p:sp>
      <p:sp>
        <p:nvSpPr>
          <p:cNvPr id="15" name="Rectángulo 14"/>
          <p:cNvSpPr/>
          <p:nvPr userDrawn="1"/>
        </p:nvSpPr>
        <p:spPr>
          <a:xfrm>
            <a:off x="1691680" y="5574407"/>
            <a:ext cx="1944763" cy="369332"/>
          </a:xfrm>
          <a:prstGeom prst="rect">
            <a:avLst/>
          </a:prstGeom>
        </p:spPr>
        <p:txBody>
          <a:bodyPr wrap="none">
            <a:spAutoFit/>
          </a:bodyPr>
          <a:lstStyle/>
          <a:p>
            <a:r>
              <a:rPr lang="es-CO" dirty="0">
                <a:latin typeface="Arial" panose="020B0604020202020204" pitchFamily="34" charset="0"/>
                <a:cs typeface="Arial" panose="020B0604020202020204" pitchFamily="34" charset="0"/>
              </a:rPr>
              <a:t>@IPSEMinMinas</a:t>
            </a:r>
          </a:p>
        </p:txBody>
      </p:sp>
      <p:sp>
        <p:nvSpPr>
          <p:cNvPr id="16" name="Rectángulo 15"/>
          <p:cNvSpPr/>
          <p:nvPr userDrawn="1"/>
        </p:nvSpPr>
        <p:spPr>
          <a:xfrm>
            <a:off x="4290267" y="5518745"/>
            <a:ext cx="2291012" cy="369332"/>
          </a:xfrm>
          <a:prstGeom prst="rect">
            <a:avLst/>
          </a:prstGeom>
        </p:spPr>
        <p:txBody>
          <a:bodyPr wrap="none">
            <a:spAutoFit/>
          </a:bodyPr>
          <a:lstStyle/>
          <a:p>
            <a:r>
              <a:rPr lang="es-CO" dirty="0">
                <a:latin typeface="Arial" panose="020B0604020202020204" pitchFamily="34" charset="0"/>
                <a:cs typeface="Arial" panose="020B0604020202020204" pitchFamily="34" charset="0"/>
              </a:rPr>
              <a:t>@IPSE_COLOMBIA</a:t>
            </a:r>
          </a:p>
        </p:txBody>
      </p:sp>
    </p:spTree>
    <p:extLst>
      <p:ext uri="{BB962C8B-B14F-4D97-AF65-F5344CB8AC3E}">
        <p14:creationId xmlns:p14="http://schemas.microsoft.com/office/powerpoint/2010/main" val="333608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26" presetClass="emph" presetSubtype="0" fill="hold" grpId="3" nodeType="withEffect">
                                  <p:stCondLst>
                                    <p:cond delay="0"/>
                                  </p:stCondLst>
                                  <p:childTnLst>
                                    <p:animEffect transition="out" filter="fade">
                                      <p:cBhvr>
                                        <p:cTn id="14" dur="250" tmFilter="0, 0; .2, .5; .8, .5; 1, 0"/>
                                        <p:tgtEl>
                                          <p:spTgt spid="6"/>
                                        </p:tgtEl>
                                      </p:cBhvr>
                                    </p:animEffect>
                                    <p:animScale>
                                      <p:cBhvr>
                                        <p:cTn id="15" dur="125" autoRev="1" fill="hold"/>
                                        <p:tgtEl>
                                          <p:spTgt spid="6"/>
                                        </p:tgtEl>
                                      </p:cBhvr>
                                      <p:by x="105000" y="105000"/>
                                    </p:animScale>
                                  </p:childTnLst>
                                </p:cTn>
                              </p:par>
                              <p:par>
                                <p:cTn id="16" presetID="1"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grpId="1"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2"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par>
                                <p:cTn id="24" presetID="26" presetClass="emph" presetSubtype="0" fill="hold" grpId="3" nodeType="withEffect">
                                  <p:stCondLst>
                                    <p:cond delay="0"/>
                                  </p:stCondLst>
                                  <p:childTnLst>
                                    <p:animEffect transition="out" filter="fade">
                                      <p:cBhvr>
                                        <p:cTn id="25" dur="250" tmFilter="0, 0; .2, .5; .8, .5; 1, 0"/>
                                        <p:tgtEl>
                                          <p:spTgt spid="7"/>
                                        </p:tgtEl>
                                      </p:cBhvr>
                                    </p:animEffect>
                                    <p:animScale>
                                      <p:cBhvr>
                                        <p:cTn id="26" dur="125"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6" grpId="3"/>
      <p:bldP spid="7" grpId="0"/>
      <p:bldP spid="7" grpId="1"/>
      <p:bldP spid="7" grpId="2"/>
      <p:bldP spid="7" grpId="3"/>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F.plazas\Desktop\curvas.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0800000">
            <a:off x="-13816" y="-99391"/>
            <a:ext cx="3433688" cy="10725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F.plazas\Desktop\cuadro2.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64" y="5877272"/>
            <a:ext cx="966393" cy="9653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F.plazas\Desktop\cuadro3.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106" y="6194598"/>
            <a:ext cx="648740" cy="648072"/>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userDrawn="1"/>
        </p:nvSpPr>
        <p:spPr>
          <a:xfrm>
            <a:off x="8106" y="116632"/>
            <a:ext cx="9053585"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8" name="Picture 7" descr="C:\Users\F.plazas\Desktop\2ipse.pn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8936" t="16373" r="10638" b="14877"/>
          <a:stretch/>
        </p:blipFill>
        <p:spPr bwMode="auto">
          <a:xfrm>
            <a:off x="7002016" y="188640"/>
            <a:ext cx="1728192" cy="704078"/>
          </a:xfrm>
          <a:prstGeom prst="rect">
            <a:avLst/>
          </a:prstGeom>
          <a:noFill/>
          <a:extLst>
            <a:ext uri="{909E8E84-426E-40DD-AFC4-6F175D3DCCD1}">
              <a14:hiddenFill xmlns:a14="http://schemas.microsoft.com/office/drawing/2010/main">
                <a:solidFill>
                  <a:srgbClr val="FFFFFF"/>
                </a:solidFill>
              </a14:hiddenFill>
            </a:ext>
          </a:extLst>
        </p:spPr>
      </p:pic>
      <p:pic>
        <p:nvPicPr>
          <p:cNvPr id="38" name="Imagen 37"/>
          <p:cNvPicPr>
            <a:picLocks noChangeAspect="1"/>
          </p:cNvPicPr>
          <p:nvPr userDrawn="1"/>
        </p:nvPicPr>
        <p:blipFill rotWithShape="1">
          <a:blip r:embed="rId17" cstate="print">
            <a:extLst>
              <a:ext uri="{28A0092B-C50C-407E-A947-70E740481C1C}">
                <a14:useLocalDpi xmlns:a14="http://schemas.microsoft.com/office/drawing/2010/main" val="0"/>
              </a:ext>
            </a:extLst>
          </a:blip>
          <a:srcRect t="54381"/>
          <a:stretch/>
        </p:blipFill>
        <p:spPr>
          <a:xfrm>
            <a:off x="1376210" y="6309320"/>
            <a:ext cx="7685481" cy="569124"/>
          </a:xfrm>
          <a:prstGeom prst="rect">
            <a:avLst/>
          </a:prstGeom>
        </p:spPr>
      </p:pic>
      <p:pic>
        <p:nvPicPr>
          <p:cNvPr id="4" name="Imagen 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39552" y="332657"/>
            <a:ext cx="1812930" cy="362940"/>
          </a:xfrm>
          <a:prstGeom prst="rect">
            <a:avLst/>
          </a:prstGeom>
        </p:spPr>
      </p:pic>
    </p:spTree>
    <p:extLst>
      <p:ext uri="{BB962C8B-B14F-4D97-AF65-F5344CB8AC3E}">
        <p14:creationId xmlns:p14="http://schemas.microsoft.com/office/powerpoint/2010/main" val="836570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3" r:id="rId4"/>
    <p:sldLayoutId id="2147483652" r:id="rId5"/>
    <p:sldLayoutId id="2147483651" r:id="rId6"/>
    <p:sldLayoutId id="2147483657" r:id="rId7"/>
    <p:sldLayoutId id="2147483667" r:id="rId8"/>
    <p:sldLayoutId id="2147483662" r:id="rId9"/>
    <p:sldLayoutId id="2147483659" r:id="rId10"/>
    <p:sldLayoutId id="2147483668" r:id="rId11"/>
  </p:sldLayoutIdLst>
  <p:hf sldNum="0" hdr="0" ftr="0" dt="0"/>
  <p:txStyles>
    <p:titleStyle>
      <a:lvl1pPr algn="ctr" defTabSz="914400" rtl="0" eaLnBrk="1" latinLnBrk="0" hangingPunct="1">
        <a:spcBef>
          <a:spcPct val="0"/>
        </a:spcBef>
        <a:buNone/>
        <a:defRPr sz="2800" i="1" kern="1200" baseline="0">
          <a:solidFill>
            <a:srgbClr val="3366CC"/>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sz="320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800" i="1" kern="1200">
          <a:solidFill>
            <a:schemeClr val="bg1">
              <a:lumMod val="6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5.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195736" y="1412776"/>
            <a:ext cx="5976664" cy="2808312"/>
          </a:xfrm>
        </p:spPr>
        <p:txBody>
          <a:bodyPr/>
          <a:lstStyle/>
          <a:p>
            <a:r>
              <a:rPr lang="es-CO" sz="2800" b="1" dirty="0">
                <a:latin typeface="Arial Narrow" panose="020B0606020202030204" pitchFamily="34" charset="0"/>
              </a:rPr>
              <a:t>RENDICION DE CUENTAS</a:t>
            </a:r>
            <a:br>
              <a:rPr lang="es-CO" sz="2800" b="1" dirty="0">
                <a:latin typeface="Arial Narrow" panose="020B0606020202030204" pitchFamily="34" charset="0"/>
              </a:rPr>
            </a:br>
            <a:r>
              <a:rPr lang="es-CO" sz="2800" b="1" dirty="0">
                <a:latin typeface="Arial Narrow" panose="020B0606020202030204" pitchFamily="34" charset="0"/>
              </a:rPr>
              <a:t>SISTEMA DE GESTION DE SEGURIDAD Y SALUD EN EL TRABAJO  SG-SST - 2020</a:t>
            </a:r>
            <a:br>
              <a:rPr lang="es-CO" sz="2800" b="1" dirty="0">
                <a:latin typeface="Arial Narrow" panose="020B0606020202030204" pitchFamily="34" charset="0"/>
              </a:rPr>
            </a:br>
            <a:endParaRPr lang="es-CO" sz="2800" b="1" dirty="0">
              <a:latin typeface="Arial Narrow" panose="020B0606020202030204" pitchFamily="34" charset="0"/>
            </a:endParaRPr>
          </a:p>
        </p:txBody>
      </p:sp>
    </p:spTree>
    <p:extLst>
      <p:ext uri="{BB962C8B-B14F-4D97-AF65-F5344CB8AC3E}">
        <p14:creationId xmlns:p14="http://schemas.microsoft.com/office/powerpoint/2010/main" val="309741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2060848"/>
            <a:ext cx="5497839" cy="3096344"/>
          </a:xfrm>
          <a:prstGeom prst="rect">
            <a:avLst/>
          </a:prstGeom>
        </p:spPr>
      </p:pic>
      <p:pic>
        <p:nvPicPr>
          <p:cNvPr id="6" name="Imagen 30"/>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694" r="100000"/>
                    </a14:imgEffect>
                  </a14:imgLayer>
                </a14:imgProps>
              </a:ext>
              <a:ext uri="{28A0092B-C50C-407E-A947-70E740481C1C}">
                <a14:useLocalDpi xmlns:a14="http://schemas.microsoft.com/office/drawing/2010/main" val="0"/>
              </a:ext>
            </a:extLst>
          </a:blip>
          <a:srcRect/>
          <a:stretch>
            <a:fillRect/>
          </a:stretch>
        </p:blipFill>
        <p:spPr bwMode="auto">
          <a:xfrm>
            <a:off x="611560" y="2132856"/>
            <a:ext cx="1872208"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Marcador de texto 4"/>
          <p:cNvSpPr txBox="1">
            <a:spLocks/>
          </p:cNvSpPr>
          <p:nvPr/>
        </p:nvSpPr>
        <p:spPr>
          <a:xfrm>
            <a:off x="924823" y="836712"/>
            <a:ext cx="7488832" cy="639762"/>
          </a:xfrm>
          <a:prstGeom prst="rect">
            <a:avLst/>
          </a:prstGeom>
        </p:spPr>
        <p:txBody>
          <a:bodyPr/>
          <a:lstStyle>
            <a:lvl1pPr marL="514350" indent="-514350" algn="l" defTabSz="914400" rtl="0" eaLnBrk="1" latinLnBrk="0" hangingPunct="1">
              <a:spcBef>
                <a:spcPct val="20000"/>
              </a:spcBef>
              <a:buFont typeface="+mj-lt"/>
              <a:buAutoNum type="arabicPeriod"/>
              <a:defRPr sz="3200" i="0" kern="1200">
                <a:solidFill>
                  <a:srgbClr val="3366CC"/>
                </a:solidFill>
                <a:latin typeface="Arial" panose="020B0604020202020204" pitchFamily="34" charset="0"/>
                <a:ea typeface="+mn-ea"/>
                <a:cs typeface="Arial" panose="020B0604020202020204" pitchFamily="34" charset="0"/>
              </a:defRPr>
            </a:lvl1pPr>
            <a:lvl2pPr marL="971550" indent="-514350" algn="l" defTabSz="914400" rtl="0" eaLnBrk="1" latinLnBrk="0" hangingPunct="1">
              <a:spcBef>
                <a:spcPct val="20000"/>
              </a:spcBef>
              <a:buFont typeface="+mj-lt"/>
              <a:buAutoNum type="arabicPeriod"/>
              <a:defRPr sz="2800" i="1" kern="1200">
                <a:solidFill>
                  <a:srgbClr val="3366CC"/>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spcBef>
                <a:spcPct val="20000"/>
              </a:spcBef>
              <a:buFont typeface="+mj-lt"/>
              <a:buAutoNum type="arabicPeriod"/>
              <a:defRPr sz="2400" kern="1200">
                <a:solidFill>
                  <a:srgbClr val="3366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CO" sz="2400" b="1" i="1" dirty="0">
                <a:latin typeface="Arial Narrow" panose="020B0606020202030204" pitchFamily="34" charset="0"/>
              </a:rPr>
              <a:t>3. GESTION SG-SST</a:t>
            </a:r>
          </a:p>
        </p:txBody>
      </p:sp>
    </p:spTree>
    <p:extLst>
      <p:ext uri="{BB962C8B-B14F-4D97-AF65-F5344CB8AC3E}">
        <p14:creationId xmlns:p14="http://schemas.microsoft.com/office/powerpoint/2010/main" val="3599274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57741" y="2125197"/>
            <a:ext cx="3350163" cy="415498"/>
          </a:xfrm>
          <a:prstGeom prst="rect">
            <a:avLst/>
          </a:prstGeom>
        </p:spPr>
        <p:txBody>
          <a:bodyPr wrap="square">
            <a:spAutoFit/>
          </a:bodyPr>
          <a:lstStyle/>
          <a:p>
            <a:pPr marL="342900" indent="-342900">
              <a:buFont typeface="Wingdings" panose="05000000000000000000" pitchFamily="2" charset="2"/>
              <a:buChar char="Ø"/>
            </a:pPr>
            <a:r>
              <a:rPr lang="es-MX" sz="2100" dirty="0">
                <a:solidFill>
                  <a:srgbClr val="3366CC"/>
                </a:solidFill>
                <a:latin typeface="Calibri" panose="020F0502020204030204" pitchFamily="34" charset="0"/>
                <a:cs typeface="Calibri" panose="020F0502020204030204" pitchFamily="34" charset="0"/>
              </a:rPr>
              <a:t>Estilos de vida saludables</a:t>
            </a:r>
          </a:p>
        </p:txBody>
      </p:sp>
      <p:sp>
        <p:nvSpPr>
          <p:cNvPr id="2" name="Rectángulo 1"/>
          <p:cNvSpPr/>
          <p:nvPr/>
        </p:nvSpPr>
        <p:spPr>
          <a:xfrm>
            <a:off x="542926" y="1489753"/>
            <a:ext cx="5157306" cy="553998"/>
          </a:xfrm>
          <a:prstGeom prst="rect">
            <a:avLst/>
          </a:prstGeom>
        </p:spPr>
        <p:txBody>
          <a:bodyPr wrap="square">
            <a:spAutoFit/>
          </a:bodyPr>
          <a:lstStyle/>
          <a:p>
            <a:pPr algn="just"/>
            <a:r>
              <a:rPr lang="es-MX" sz="1500" dirty="0"/>
              <a:t>Gestión del seguimiento a los Programas de Vigilancia Epidemiológica:  Psicosocial, Cardiovascular y Biomecánico.</a:t>
            </a:r>
            <a:endParaRPr lang="es-CO" sz="1500" dirty="0"/>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2562" y="1689237"/>
            <a:ext cx="3134546" cy="2142931"/>
          </a:xfrm>
          <a:prstGeom prst="rect">
            <a:avLst/>
          </a:prstGeom>
          <a:ln>
            <a:noFill/>
          </a:ln>
          <a:effectLst>
            <a:outerShdw blurRad="292100" dist="139700" dir="2700000" algn="tl" rotWithShape="0">
              <a:srgbClr val="333333">
                <a:alpha val="65000"/>
              </a:srgbClr>
            </a:outerShdw>
          </a:effectLst>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270" y="3955876"/>
            <a:ext cx="2465731" cy="1685696"/>
          </a:xfrm>
          <a:prstGeom prst="rect">
            <a:avLst/>
          </a:prstGeom>
          <a:ln>
            <a:noFill/>
          </a:ln>
          <a:effectLst>
            <a:outerShdw blurRad="292100" dist="139700" dir="2700000" algn="tl" rotWithShape="0">
              <a:srgbClr val="333333">
                <a:alpha val="65000"/>
              </a:srgbClr>
            </a:outerShdw>
          </a:effectLst>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1975" y="2849943"/>
            <a:ext cx="2848256" cy="1947209"/>
          </a:xfrm>
          <a:prstGeom prst="rect">
            <a:avLst/>
          </a:prstGeom>
          <a:ln>
            <a:noFill/>
          </a:ln>
          <a:effectLst>
            <a:outerShdw blurRad="292100" dist="139700" dir="2700000" algn="tl" rotWithShape="0">
              <a:srgbClr val="333333">
                <a:alpha val="65000"/>
              </a:srgbClr>
            </a:outerShdw>
          </a:effectLst>
        </p:spPr>
      </p:pic>
      <p:sp>
        <p:nvSpPr>
          <p:cNvPr id="8" name="Rectángulo 7"/>
          <p:cNvSpPr/>
          <p:nvPr/>
        </p:nvSpPr>
        <p:spPr>
          <a:xfrm>
            <a:off x="6149843" y="4140852"/>
            <a:ext cx="2663594" cy="1708160"/>
          </a:xfrm>
          <a:prstGeom prst="rect">
            <a:avLst/>
          </a:prstGeom>
        </p:spPr>
        <p:txBody>
          <a:bodyPr wrap="square">
            <a:spAutoFit/>
          </a:bodyPr>
          <a:lstStyle/>
          <a:p>
            <a:pPr algn="just"/>
            <a:r>
              <a:rPr lang="es-MX" sz="1500" dirty="0"/>
              <a:t>Se realizan campañas semanales de motivación mediante Intranet y correos electrónicos. Las campañas incluyen una frase que invita a los funcionarios a llevar hábitos y estilos de vida más saludables.</a:t>
            </a:r>
            <a:endParaRPr lang="es-CO" sz="1500" dirty="0"/>
          </a:p>
        </p:txBody>
      </p:sp>
      <p:sp>
        <p:nvSpPr>
          <p:cNvPr id="9" name="Rectángulo 8"/>
          <p:cNvSpPr/>
          <p:nvPr/>
        </p:nvSpPr>
        <p:spPr>
          <a:xfrm>
            <a:off x="357741" y="907181"/>
            <a:ext cx="4680520" cy="400110"/>
          </a:xfrm>
          <a:prstGeom prst="rect">
            <a:avLst/>
          </a:prstGeom>
        </p:spPr>
        <p:txBody>
          <a:bodyPr wrap="square">
            <a:spAutoFit/>
          </a:bodyPr>
          <a:lstStyle/>
          <a:p>
            <a:pPr algn="ctr">
              <a:spcBef>
                <a:spcPct val="20000"/>
              </a:spcBef>
            </a:pPr>
            <a:r>
              <a:rPr lang="es-CO" sz="2000" b="1" i="1" dirty="0">
                <a:solidFill>
                  <a:srgbClr val="3366CC"/>
                </a:solidFill>
                <a:latin typeface="Arial Narrow" panose="020B0606020202030204" pitchFamily="34" charset="0"/>
                <a:cs typeface="Arial" panose="020B0604020202020204" pitchFamily="34" charset="0"/>
              </a:rPr>
              <a:t>3.1 MEDICINA PREVENTIVA Y DEL TRABAJO</a:t>
            </a:r>
          </a:p>
        </p:txBody>
      </p:sp>
    </p:spTree>
    <p:extLst>
      <p:ext uri="{BB962C8B-B14F-4D97-AF65-F5344CB8AC3E}">
        <p14:creationId xmlns:p14="http://schemas.microsoft.com/office/powerpoint/2010/main" val="4124613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57740" y="907181"/>
            <a:ext cx="6518515" cy="400110"/>
          </a:xfrm>
          <a:prstGeom prst="rect">
            <a:avLst/>
          </a:prstGeom>
        </p:spPr>
        <p:txBody>
          <a:bodyPr wrap="square">
            <a:spAutoFit/>
          </a:bodyPr>
          <a:lstStyle/>
          <a:p>
            <a:pPr algn="ctr">
              <a:spcBef>
                <a:spcPct val="20000"/>
              </a:spcBef>
            </a:pPr>
            <a:r>
              <a:rPr lang="es-CO" sz="2000" b="1" i="1" dirty="0">
                <a:solidFill>
                  <a:srgbClr val="3366CC"/>
                </a:solidFill>
                <a:latin typeface="Arial" panose="020B0604020202020204" pitchFamily="34" charset="0"/>
                <a:cs typeface="Arial" panose="020B0604020202020204" pitchFamily="34" charset="0"/>
              </a:rPr>
              <a:t>3.1.1. </a:t>
            </a:r>
            <a:r>
              <a:rPr lang="es-MX" sz="2000" b="1" i="1" dirty="0">
                <a:solidFill>
                  <a:srgbClr val="3366CC"/>
                </a:solidFill>
                <a:latin typeface="Arial" panose="020B0604020202020204" pitchFamily="34" charset="0"/>
                <a:cs typeface="Arial" panose="020B0604020202020204" pitchFamily="34" charset="0"/>
              </a:rPr>
              <a:t>Evaluación de Factores de Riesgo Psicosocial</a:t>
            </a:r>
          </a:p>
        </p:txBody>
      </p:sp>
      <p:pic>
        <p:nvPicPr>
          <p:cNvPr id="7" name="Imagen 6"/>
          <p:cNvPicPr/>
          <p:nvPr/>
        </p:nvPicPr>
        <p:blipFill rotWithShape="1">
          <a:blip r:embed="rId2"/>
          <a:srcRect l="48695" t="36044" r="27771" b="45012"/>
          <a:stretch/>
        </p:blipFill>
        <p:spPr bwMode="auto">
          <a:xfrm>
            <a:off x="2699792" y="2008127"/>
            <a:ext cx="3960440" cy="2232248"/>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686053" y="4365104"/>
            <a:ext cx="7627878" cy="1692771"/>
          </a:xfrm>
          <a:prstGeom prst="rect">
            <a:avLst/>
          </a:prstGeom>
        </p:spPr>
        <p:txBody>
          <a:bodyPr wrap="square">
            <a:spAutoFit/>
          </a:bodyPr>
          <a:lstStyle/>
          <a:p>
            <a:pPr algn="just">
              <a:spcBef>
                <a:spcPct val="20000"/>
              </a:spcBef>
            </a:pPr>
            <a:r>
              <a:rPr lang="es-CO" sz="1600" b="1" u="sng" dirty="0">
                <a:cs typeface="Arial" panose="020B0604020202020204" pitchFamily="34" charset="0"/>
              </a:rPr>
              <a:t>INTERPRETACIÓN:</a:t>
            </a:r>
          </a:p>
          <a:p>
            <a:pPr algn="just">
              <a:spcBef>
                <a:spcPct val="20000"/>
              </a:spcBef>
            </a:pPr>
            <a:r>
              <a:rPr lang="es-CO" sz="2000" dirty="0">
                <a:cs typeface="Arial" panose="020B0604020202020204" pitchFamily="34" charset="0"/>
              </a:rPr>
              <a:t>En este diagnóstico del nivel de riesgo de los factores psicosociales en el IPSE, en cuanto a rango de edad se observa: entre los 18 y los 30 años de edad está el 16,28% de los colaboradores, entre los 31 y los 40 años el 27,91%, entre los 41 y los 50 años el 24,42% y más de 50 años un 31,40%. </a:t>
            </a:r>
            <a:endParaRPr lang="es-MX" sz="2000" b="1" i="1" dirty="0">
              <a:solidFill>
                <a:srgbClr val="3366CC"/>
              </a:solidFill>
              <a:cs typeface="Arial" panose="020B0604020202020204" pitchFamily="34" charset="0"/>
            </a:endParaRPr>
          </a:p>
        </p:txBody>
      </p:sp>
      <p:sp>
        <p:nvSpPr>
          <p:cNvPr id="9" name="Rectángulo 8"/>
          <p:cNvSpPr/>
          <p:nvPr/>
        </p:nvSpPr>
        <p:spPr>
          <a:xfrm>
            <a:off x="866073" y="1457654"/>
            <a:ext cx="7627878" cy="400110"/>
          </a:xfrm>
          <a:prstGeom prst="rect">
            <a:avLst/>
          </a:prstGeom>
        </p:spPr>
        <p:txBody>
          <a:bodyPr wrap="square">
            <a:spAutoFit/>
          </a:bodyPr>
          <a:lstStyle/>
          <a:p>
            <a:pPr algn="ctr">
              <a:spcBef>
                <a:spcPct val="20000"/>
              </a:spcBef>
            </a:pPr>
            <a:r>
              <a:rPr lang="es-MX" sz="2000" b="1" i="1" dirty="0">
                <a:solidFill>
                  <a:srgbClr val="3366CC"/>
                </a:solidFill>
                <a:latin typeface="Arial" panose="020B0604020202020204" pitchFamily="34" charset="0"/>
                <a:cs typeface="Arial" panose="020B0604020202020204" pitchFamily="34" charset="0"/>
              </a:rPr>
              <a:t>Descripción Sociodemográfica de Población Trabajadora  </a:t>
            </a:r>
          </a:p>
        </p:txBody>
      </p:sp>
    </p:spTree>
    <p:extLst>
      <p:ext uri="{BB962C8B-B14F-4D97-AF65-F5344CB8AC3E}">
        <p14:creationId xmlns:p14="http://schemas.microsoft.com/office/powerpoint/2010/main" val="2411449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54879" y="688373"/>
            <a:ext cx="6518515" cy="400110"/>
          </a:xfrm>
          <a:prstGeom prst="rect">
            <a:avLst/>
          </a:prstGeom>
        </p:spPr>
        <p:txBody>
          <a:bodyPr wrap="square">
            <a:spAutoFit/>
          </a:bodyPr>
          <a:lstStyle/>
          <a:p>
            <a:pPr algn="ctr">
              <a:spcBef>
                <a:spcPct val="20000"/>
              </a:spcBef>
            </a:pPr>
            <a:r>
              <a:rPr lang="es-CO" sz="2000" b="1" i="1" dirty="0">
                <a:solidFill>
                  <a:srgbClr val="3366CC"/>
                </a:solidFill>
                <a:latin typeface="Arial" panose="020B0604020202020204" pitchFamily="34" charset="0"/>
                <a:cs typeface="Arial" panose="020B0604020202020204" pitchFamily="34" charset="0"/>
              </a:rPr>
              <a:t>3.1.1. </a:t>
            </a:r>
            <a:r>
              <a:rPr lang="es-MX" sz="2000" b="1" i="1" dirty="0">
                <a:solidFill>
                  <a:srgbClr val="3366CC"/>
                </a:solidFill>
                <a:latin typeface="Arial" panose="020B0604020202020204" pitchFamily="34" charset="0"/>
                <a:cs typeface="Arial" panose="020B0604020202020204" pitchFamily="34" charset="0"/>
              </a:rPr>
              <a:t>Evaluación de Factores de Riesgo Psicosocial</a:t>
            </a:r>
          </a:p>
        </p:txBody>
      </p:sp>
      <p:sp>
        <p:nvSpPr>
          <p:cNvPr id="9" name="Rectángulo 8"/>
          <p:cNvSpPr/>
          <p:nvPr/>
        </p:nvSpPr>
        <p:spPr>
          <a:xfrm>
            <a:off x="354879" y="1162933"/>
            <a:ext cx="7627878" cy="400110"/>
          </a:xfrm>
          <a:prstGeom prst="rect">
            <a:avLst/>
          </a:prstGeom>
        </p:spPr>
        <p:txBody>
          <a:bodyPr wrap="square">
            <a:spAutoFit/>
          </a:bodyPr>
          <a:lstStyle/>
          <a:p>
            <a:pPr>
              <a:spcBef>
                <a:spcPct val="20000"/>
              </a:spcBef>
            </a:pPr>
            <a:r>
              <a:rPr lang="es-MX" sz="2000" b="1" i="1" dirty="0">
                <a:solidFill>
                  <a:srgbClr val="3366CC"/>
                </a:solidFill>
                <a:latin typeface="Arial" panose="020B0604020202020204" pitchFamily="34" charset="0"/>
                <a:cs typeface="Arial" panose="020B0604020202020204" pitchFamily="34" charset="0"/>
              </a:rPr>
              <a:t>Resultados Frentes a condiciones de Riesgo Psicosocial:</a:t>
            </a:r>
          </a:p>
        </p:txBody>
      </p:sp>
      <p:sp>
        <p:nvSpPr>
          <p:cNvPr id="14" name="Rectángulo 13"/>
          <p:cNvSpPr/>
          <p:nvPr/>
        </p:nvSpPr>
        <p:spPr>
          <a:xfrm>
            <a:off x="47950" y="4712769"/>
            <a:ext cx="6518515" cy="400110"/>
          </a:xfrm>
          <a:prstGeom prst="rect">
            <a:avLst/>
          </a:prstGeom>
        </p:spPr>
        <p:txBody>
          <a:bodyPr wrap="square">
            <a:spAutoFit/>
          </a:bodyPr>
          <a:lstStyle/>
          <a:p>
            <a:pPr algn="ctr">
              <a:spcBef>
                <a:spcPct val="20000"/>
              </a:spcBef>
            </a:pPr>
            <a:endParaRPr lang="es-MX" sz="2000" b="1" i="1" dirty="0">
              <a:solidFill>
                <a:srgbClr val="3366CC"/>
              </a:solidFill>
              <a:latin typeface="Arial" panose="020B0604020202020204" pitchFamily="34" charset="0"/>
              <a:cs typeface="Arial" panose="020B0604020202020204" pitchFamily="34" charset="0"/>
            </a:endParaRPr>
          </a:p>
        </p:txBody>
      </p:sp>
      <p:sp>
        <p:nvSpPr>
          <p:cNvPr id="16" name="Rectángulo 15"/>
          <p:cNvSpPr/>
          <p:nvPr/>
        </p:nvSpPr>
        <p:spPr>
          <a:xfrm>
            <a:off x="899592" y="4151522"/>
            <a:ext cx="7627878" cy="2492990"/>
          </a:xfrm>
          <a:prstGeom prst="rect">
            <a:avLst/>
          </a:prstGeom>
        </p:spPr>
        <p:txBody>
          <a:bodyPr wrap="square">
            <a:spAutoFit/>
          </a:bodyPr>
          <a:lstStyle/>
          <a:p>
            <a:pPr>
              <a:spcBef>
                <a:spcPct val="20000"/>
              </a:spcBef>
            </a:pPr>
            <a:r>
              <a:rPr lang="es-CO" sz="1600" b="1" u="sng" dirty="0"/>
              <a:t>INTERPRETACIÓN:</a:t>
            </a:r>
          </a:p>
          <a:p>
            <a:pPr algn="just">
              <a:spcBef>
                <a:spcPct val="20000"/>
              </a:spcBef>
            </a:pPr>
            <a:r>
              <a:rPr lang="es-CO" sz="2000" dirty="0"/>
              <a:t>Teniendo en cuenta la distribución del 100% de los participantes en la evaluación, los colaboradores que se perciben en niveles de riesgo alto y muy alto en cada condición, corresponde a:</a:t>
            </a:r>
          </a:p>
          <a:p>
            <a:pPr marL="342900" indent="-342900" algn="just">
              <a:spcBef>
                <a:spcPct val="20000"/>
              </a:spcBef>
              <a:buFont typeface="Wingdings" panose="05000000000000000000" pitchFamily="2" charset="2"/>
              <a:buChar char="§"/>
            </a:pPr>
            <a:r>
              <a:rPr lang="es-CO" sz="2000" dirty="0"/>
              <a:t>condiciones intralaborales un </a:t>
            </a:r>
            <a:r>
              <a:rPr lang="es-CO" sz="2000" b="1" u="sng" dirty="0"/>
              <a:t>40%</a:t>
            </a:r>
          </a:p>
          <a:p>
            <a:pPr marL="342900" indent="-342900">
              <a:spcBef>
                <a:spcPct val="20000"/>
              </a:spcBef>
              <a:buFont typeface="Wingdings" panose="05000000000000000000" pitchFamily="2" charset="2"/>
              <a:buChar char="§"/>
            </a:pPr>
            <a:r>
              <a:rPr lang="es-CO" sz="2000" dirty="0"/>
              <a:t> condiciones extralaborales un </a:t>
            </a:r>
            <a:r>
              <a:rPr lang="es-CO" sz="2000" b="1" u="sng" dirty="0"/>
              <a:t>49%</a:t>
            </a:r>
          </a:p>
          <a:p>
            <a:pPr marL="342900" indent="-342900">
              <a:spcBef>
                <a:spcPct val="20000"/>
              </a:spcBef>
              <a:buFont typeface="Wingdings" panose="05000000000000000000" pitchFamily="2" charset="2"/>
              <a:buChar char="§"/>
            </a:pPr>
            <a:r>
              <a:rPr lang="es-CO" sz="2000" dirty="0"/>
              <a:t> condiciones individuales un </a:t>
            </a:r>
            <a:r>
              <a:rPr lang="es-CO" sz="2000" b="1" u="sng" dirty="0"/>
              <a:t>43% </a:t>
            </a:r>
            <a:endParaRPr lang="es-MX" sz="2000" b="1" i="1" u="sng" dirty="0">
              <a:solidFill>
                <a:srgbClr val="3366CC"/>
              </a:solidFill>
              <a:latin typeface="Arial" panose="020B0604020202020204" pitchFamily="34" charset="0"/>
              <a:cs typeface="Arial" panose="020B0604020202020204" pitchFamily="34" charset="0"/>
            </a:endParaRPr>
          </a:p>
        </p:txBody>
      </p:sp>
      <p:pic>
        <p:nvPicPr>
          <p:cNvPr id="17" name="Imagen 16"/>
          <p:cNvPicPr/>
          <p:nvPr/>
        </p:nvPicPr>
        <p:blipFill rotWithShape="1">
          <a:blip r:embed="rId2"/>
          <a:srcRect l="38188" t="42563" r="17685" b="25136"/>
          <a:stretch/>
        </p:blipFill>
        <p:spPr bwMode="auto">
          <a:xfrm>
            <a:off x="344876" y="1637493"/>
            <a:ext cx="5307244" cy="24395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87702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54879" y="797644"/>
            <a:ext cx="6518515" cy="400110"/>
          </a:xfrm>
          <a:prstGeom prst="rect">
            <a:avLst/>
          </a:prstGeom>
        </p:spPr>
        <p:txBody>
          <a:bodyPr wrap="square">
            <a:spAutoFit/>
          </a:bodyPr>
          <a:lstStyle/>
          <a:p>
            <a:pPr algn="ctr">
              <a:spcBef>
                <a:spcPct val="20000"/>
              </a:spcBef>
            </a:pPr>
            <a:r>
              <a:rPr lang="es-CO" sz="2000" b="1" i="1" dirty="0">
                <a:solidFill>
                  <a:srgbClr val="3366CC"/>
                </a:solidFill>
                <a:latin typeface="Arial" panose="020B0604020202020204" pitchFamily="34" charset="0"/>
                <a:cs typeface="Arial" panose="020B0604020202020204" pitchFamily="34" charset="0"/>
              </a:rPr>
              <a:t>3.1.1. </a:t>
            </a:r>
            <a:r>
              <a:rPr lang="es-MX" sz="2000" b="1" i="1" dirty="0">
                <a:solidFill>
                  <a:srgbClr val="3366CC"/>
                </a:solidFill>
                <a:latin typeface="Arial" panose="020B0604020202020204" pitchFamily="34" charset="0"/>
                <a:cs typeface="Arial" panose="020B0604020202020204" pitchFamily="34" charset="0"/>
              </a:rPr>
              <a:t>Evaluación de Factores de Riesgo Psicosocial</a:t>
            </a:r>
          </a:p>
        </p:txBody>
      </p:sp>
      <p:sp>
        <p:nvSpPr>
          <p:cNvPr id="9" name="Rectángulo 8"/>
          <p:cNvSpPr/>
          <p:nvPr/>
        </p:nvSpPr>
        <p:spPr>
          <a:xfrm>
            <a:off x="1403648" y="1197754"/>
            <a:ext cx="7627878" cy="400110"/>
          </a:xfrm>
          <a:prstGeom prst="rect">
            <a:avLst/>
          </a:prstGeom>
        </p:spPr>
        <p:txBody>
          <a:bodyPr wrap="square">
            <a:spAutoFit/>
          </a:bodyPr>
          <a:lstStyle/>
          <a:p>
            <a:pPr>
              <a:spcBef>
                <a:spcPct val="20000"/>
              </a:spcBef>
            </a:pPr>
            <a:r>
              <a:rPr lang="es-MX" sz="2000" b="1" i="1" dirty="0">
                <a:solidFill>
                  <a:srgbClr val="3366CC"/>
                </a:solidFill>
                <a:latin typeface="Arial" panose="020B0604020202020204" pitchFamily="34" charset="0"/>
                <a:cs typeface="Arial" panose="020B0604020202020204" pitchFamily="34" charset="0"/>
              </a:rPr>
              <a:t>Resultados Frente a Factores Intralaborales:</a:t>
            </a:r>
          </a:p>
        </p:txBody>
      </p:sp>
      <p:sp>
        <p:nvSpPr>
          <p:cNvPr id="14" name="Rectángulo 13"/>
          <p:cNvSpPr/>
          <p:nvPr/>
        </p:nvSpPr>
        <p:spPr>
          <a:xfrm>
            <a:off x="47950" y="4712769"/>
            <a:ext cx="6518515" cy="400110"/>
          </a:xfrm>
          <a:prstGeom prst="rect">
            <a:avLst/>
          </a:prstGeom>
        </p:spPr>
        <p:txBody>
          <a:bodyPr wrap="square">
            <a:spAutoFit/>
          </a:bodyPr>
          <a:lstStyle/>
          <a:p>
            <a:pPr algn="ctr">
              <a:spcBef>
                <a:spcPct val="20000"/>
              </a:spcBef>
            </a:pPr>
            <a:endParaRPr lang="es-MX" sz="2000" b="1" i="1" dirty="0">
              <a:solidFill>
                <a:srgbClr val="3366CC"/>
              </a:solidFill>
              <a:latin typeface="Arial" panose="020B0604020202020204" pitchFamily="34" charset="0"/>
              <a:cs typeface="Arial" panose="020B0604020202020204" pitchFamily="34" charset="0"/>
            </a:endParaRPr>
          </a:p>
        </p:txBody>
      </p:sp>
      <p:pic>
        <p:nvPicPr>
          <p:cNvPr id="7" name="Imagen 6"/>
          <p:cNvPicPr/>
          <p:nvPr/>
        </p:nvPicPr>
        <p:blipFill rotWithShape="1">
          <a:blip r:embed="rId2"/>
          <a:srcRect l="38697" t="47092" r="17685" b="19098"/>
          <a:stretch/>
        </p:blipFill>
        <p:spPr bwMode="auto">
          <a:xfrm>
            <a:off x="433965" y="1569171"/>
            <a:ext cx="7469705" cy="2585090"/>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1115616" y="4154261"/>
            <a:ext cx="7627878" cy="2554545"/>
          </a:xfrm>
          <a:prstGeom prst="rect">
            <a:avLst/>
          </a:prstGeom>
        </p:spPr>
        <p:txBody>
          <a:bodyPr wrap="square">
            <a:spAutoFit/>
          </a:bodyPr>
          <a:lstStyle/>
          <a:p>
            <a:pPr>
              <a:spcBef>
                <a:spcPct val="20000"/>
              </a:spcBef>
            </a:pPr>
            <a:r>
              <a:rPr lang="es-CO" sz="1600" b="1" u="sng" dirty="0"/>
              <a:t>INTERPRETACIÓN:</a:t>
            </a:r>
          </a:p>
          <a:p>
            <a:pPr>
              <a:spcBef>
                <a:spcPct val="20000"/>
              </a:spcBef>
            </a:pPr>
            <a:r>
              <a:rPr lang="es-CO" sz="2000" dirty="0"/>
              <a:t>De acuerdo con la distribución anterior, en nivel de riesgo alto y muy alto se encuentra: </a:t>
            </a:r>
          </a:p>
          <a:p>
            <a:pPr>
              <a:spcBef>
                <a:spcPct val="20000"/>
              </a:spcBef>
            </a:pPr>
            <a:r>
              <a:rPr lang="es-CO" sz="2000" dirty="0"/>
              <a:t>• Liderazgo y relaciones sociales en el trabajo un </a:t>
            </a:r>
            <a:r>
              <a:rPr lang="es-CO" sz="2000" b="1" u="sng" dirty="0"/>
              <a:t>43% </a:t>
            </a:r>
          </a:p>
          <a:p>
            <a:pPr>
              <a:spcBef>
                <a:spcPct val="20000"/>
              </a:spcBef>
            </a:pPr>
            <a:r>
              <a:rPr lang="es-CO" sz="2000" dirty="0"/>
              <a:t>• Control sobre el trabajo un </a:t>
            </a:r>
            <a:r>
              <a:rPr lang="es-CO" sz="2000" b="1" u="sng" dirty="0"/>
              <a:t>36% </a:t>
            </a:r>
          </a:p>
          <a:p>
            <a:pPr>
              <a:spcBef>
                <a:spcPct val="20000"/>
              </a:spcBef>
            </a:pPr>
            <a:r>
              <a:rPr lang="es-CO" sz="2000" dirty="0"/>
              <a:t>• Demandas del trabajo un </a:t>
            </a:r>
            <a:r>
              <a:rPr lang="es-CO" sz="2000" b="1" u="sng" dirty="0"/>
              <a:t>32%</a:t>
            </a:r>
          </a:p>
          <a:p>
            <a:pPr>
              <a:spcBef>
                <a:spcPct val="20000"/>
              </a:spcBef>
            </a:pPr>
            <a:r>
              <a:rPr lang="es-CO" sz="2000" dirty="0"/>
              <a:t> • Recompensas un </a:t>
            </a:r>
            <a:r>
              <a:rPr lang="es-CO" sz="2000" b="1" u="sng" dirty="0"/>
              <a:t>43% </a:t>
            </a:r>
            <a:endParaRPr lang="es-MX" sz="2000" b="1" i="1" u="sng" dirty="0">
              <a:solidFill>
                <a:srgbClr val="3366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513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331640" y="839302"/>
            <a:ext cx="6518515" cy="400110"/>
          </a:xfrm>
          <a:prstGeom prst="rect">
            <a:avLst/>
          </a:prstGeom>
        </p:spPr>
        <p:txBody>
          <a:bodyPr wrap="square">
            <a:spAutoFit/>
          </a:bodyPr>
          <a:lstStyle/>
          <a:p>
            <a:pPr algn="ctr">
              <a:spcBef>
                <a:spcPct val="20000"/>
              </a:spcBef>
            </a:pPr>
            <a:r>
              <a:rPr lang="es-CO" sz="2000" b="1" i="1" dirty="0">
                <a:solidFill>
                  <a:srgbClr val="3366CC"/>
                </a:solidFill>
                <a:latin typeface="Arial" panose="020B0604020202020204" pitchFamily="34" charset="0"/>
                <a:cs typeface="Arial" panose="020B0604020202020204" pitchFamily="34" charset="0"/>
              </a:rPr>
              <a:t>3.1.1. </a:t>
            </a:r>
            <a:r>
              <a:rPr lang="es-MX" sz="2000" b="1" i="1" dirty="0">
                <a:solidFill>
                  <a:srgbClr val="3366CC"/>
                </a:solidFill>
                <a:latin typeface="Arial" panose="020B0604020202020204" pitchFamily="34" charset="0"/>
                <a:cs typeface="Arial" panose="020B0604020202020204" pitchFamily="34" charset="0"/>
              </a:rPr>
              <a:t>Evaluación de Factores de Riesgo Psicosocial</a:t>
            </a:r>
          </a:p>
        </p:txBody>
      </p:sp>
      <p:sp>
        <p:nvSpPr>
          <p:cNvPr id="9" name="Rectángulo 8"/>
          <p:cNvSpPr/>
          <p:nvPr/>
        </p:nvSpPr>
        <p:spPr>
          <a:xfrm>
            <a:off x="1763688" y="1240867"/>
            <a:ext cx="7627878" cy="400110"/>
          </a:xfrm>
          <a:prstGeom prst="rect">
            <a:avLst/>
          </a:prstGeom>
        </p:spPr>
        <p:txBody>
          <a:bodyPr wrap="square">
            <a:spAutoFit/>
          </a:bodyPr>
          <a:lstStyle/>
          <a:p>
            <a:pPr>
              <a:spcBef>
                <a:spcPct val="20000"/>
              </a:spcBef>
            </a:pPr>
            <a:r>
              <a:rPr lang="es-MX" sz="2000" b="1" i="1" dirty="0">
                <a:solidFill>
                  <a:srgbClr val="3366CC"/>
                </a:solidFill>
                <a:latin typeface="Arial" panose="020B0604020202020204" pitchFamily="34" charset="0"/>
                <a:cs typeface="Arial" panose="020B0604020202020204" pitchFamily="34" charset="0"/>
              </a:rPr>
              <a:t>Resultados Frente a Factores 	Extralaborales:</a:t>
            </a:r>
          </a:p>
        </p:txBody>
      </p:sp>
      <p:sp>
        <p:nvSpPr>
          <p:cNvPr id="14" name="Rectángulo 13"/>
          <p:cNvSpPr/>
          <p:nvPr/>
        </p:nvSpPr>
        <p:spPr>
          <a:xfrm>
            <a:off x="47950" y="4712769"/>
            <a:ext cx="6518515" cy="400110"/>
          </a:xfrm>
          <a:prstGeom prst="rect">
            <a:avLst/>
          </a:prstGeom>
        </p:spPr>
        <p:txBody>
          <a:bodyPr wrap="square">
            <a:spAutoFit/>
          </a:bodyPr>
          <a:lstStyle/>
          <a:p>
            <a:pPr algn="ctr">
              <a:spcBef>
                <a:spcPct val="20000"/>
              </a:spcBef>
            </a:pPr>
            <a:endParaRPr lang="es-MX" sz="2000" b="1" i="1" dirty="0">
              <a:solidFill>
                <a:srgbClr val="3366CC"/>
              </a:solidFill>
              <a:latin typeface="Arial" panose="020B0604020202020204" pitchFamily="34" charset="0"/>
              <a:cs typeface="Arial" panose="020B0604020202020204" pitchFamily="34" charset="0"/>
            </a:endParaRPr>
          </a:p>
        </p:txBody>
      </p:sp>
      <p:sp>
        <p:nvSpPr>
          <p:cNvPr id="8" name="Rectángulo 7"/>
          <p:cNvSpPr/>
          <p:nvPr/>
        </p:nvSpPr>
        <p:spPr>
          <a:xfrm>
            <a:off x="1115616" y="4154261"/>
            <a:ext cx="7627878" cy="2800767"/>
          </a:xfrm>
          <a:prstGeom prst="rect">
            <a:avLst/>
          </a:prstGeom>
        </p:spPr>
        <p:txBody>
          <a:bodyPr wrap="square">
            <a:spAutoFit/>
          </a:bodyPr>
          <a:lstStyle/>
          <a:p>
            <a:pPr>
              <a:spcBef>
                <a:spcPct val="20000"/>
              </a:spcBef>
            </a:pPr>
            <a:r>
              <a:rPr lang="es-CO" sz="1600" b="1" u="sng" dirty="0"/>
              <a:t>INTERPRETACIÓN:</a:t>
            </a:r>
          </a:p>
          <a:p>
            <a:pPr algn="just">
              <a:spcBef>
                <a:spcPct val="20000"/>
              </a:spcBef>
            </a:pPr>
            <a:r>
              <a:rPr lang="es-CO" sz="2000" dirty="0"/>
              <a:t>Teniendo en cuenta la distribución de la población en la empresa, en cuanto a los factores extralaborales, se evidencia que en los niveles de riesgo alto y muy alto se encuentra:</a:t>
            </a:r>
          </a:p>
          <a:p>
            <a:pPr marL="342900" indent="-342900">
              <a:spcBef>
                <a:spcPct val="20000"/>
              </a:spcBef>
              <a:buFont typeface="Wingdings" panose="05000000000000000000" pitchFamily="2" charset="2"/>
              <a:buChar char="§"/>
            </a:pPr>
            <a:r>
              <a:rPr lang="es-CO" sz="2000" dirty="0"/>
              <a:t>En la dimensión de tiempo fuera del trabajo un </a:t>
            </a:r>
            <a:r>
              <a:rPr lang="es-CO" sz="2000" b="1" u="sng" dirty="0"/>
              <a:t>38%.</a:t>
            </a:r>
          </a:p>
          <a:p>
            <a:pPr marL="342900" indent="-342900">
              <a:spcBef>
                <a:spcPct val="20000"/>
              </a:spcBef>
              <a:buFont typeface="Wingdings" panose="05000000000000000000" pitchFamily="2" charset="2"/>
              <a:buChar char="§"/>
            </a:pPr>
            <a:r>
              <a:rPr lang="es-CO" sz="2000" dirty="0"/>
              <a:t>En la dimensión de características de la vivienda y su entorno un </a:t>
            </a:r>
            <a:r>
              <a:rPr lang="es-CO" sz="2000" b="1" u="sng" dirty="0"/>
              <a:t>60%.</a:t>
            </a:r>
          </a:p>
          <a:p>
            <a:pPr marL="342900" indent="-342900">
              <a:spcBef>
                <a:spcPct val="20000"/>
              </a:spcBef>
              <a:buFont typeface="Wingdings" panose="05000000000000000000" pitchFamily="2" charset="2"/>
              <a:buChar char="§"/>
            </a:pPr>
            <a:r>
              <a:rPr lang="es-CO" sz="2000" dirty="0"/>
              <a:t>En la dimensión de desplazamiento vivienda - trabajo - vivienda un </a:t>
            </a:r>
            <a:r>
              <a:rPr lang="es-CO" sz="2000" b="1" u="sng" dirty="0"/>
              <a:t>67%</a:t>
            </a:r>
          </a:p>
          <a:p>
            <a:pPr>
              <a:spcBef>
                <a:spcPct val="20000"/>
              </a:spcBef>
            </a:pPr>
            <a:endParaRPr lang="es-MX" sz="2000" b="1" i="1" u="sng" dirty="0">
              <a:solidFill>
                <a:srgbClr val="3366CC"/>
              </a:solidFill>
              <a:latin typeface="Arial" panose="020B0604020202020204" pitchFamily="34" charset="0"/>
              <a:cs typeface="Arial" panose="020B0604020202020204" pitchFamily="34" charset="0"/>
            </a:endParaRPr>
          </a:p>
        </p:txBody>
      </p:sp>
      <p:pic>
        <p:nvPicPr>
          <p:cNvPr id="10" name="Imagen 9"/>
          <p:cNvPicPr/>
          <p:nvPr/>
        </p:nvPicPr>
        <p:blipFill rotWithShape="1">
          <a:blip r:embed="rId2"/>
          <a:srcRect l="38018" t="23546" r="18194" b="44154"/>
          <a:stretch/>
        </p:blipFill>
        <p:spPr bwMode="auto">
          <a:xfrm>
            <a:off x="606907" y="1597865"/>
            <a:ext cx="5400600" cy="25563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08871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971600" y="871258"/>
            <a:ext cx="6518515" cy="400110"/>
          </a:xfrm>
          <a:prstGeom prst="rect">
            <a:avLst/>
          </a:prstGeom>
        </p:spPr>
        <p:txBody>
          <a:bodyPr wrap="square">
            <a:spAutoFit/>
          </a:bodyPr>
          <a:lstStyle/>
          <a:p>
            <a:pPr algn="ctr">
              <a:spcBef>
                <a:spcPct val="20000"/>
              </a:spcBef>
            </a:pPr>
            <a:r>
              <a:rPr lang="es-CO" sz="2000" b="1" i="1" dirty="0">
                <a:solidFill>
                  <a:srgbClr val="3366CC"/>
                </a:solidFill>
                <a:latin typeface="Arial" panose="020B0604020202020204" pitchFamily="34" charset="0"/>
                <a:cs typeface="Arial" panose="020B0604020202020204" pitchFamily="34" charset="0"/>
              </a:rPr>
              <a:t>3.1.1. </a:t>
            </a:r>
            <a:r>
              <a:rPr lang="es-MX" sz="2000" b="1" i="1" dirty="0">
                <a:solidFill>
                  <a:srgbClr val="3366CC"/>
                </a:solidFill>
                <a:latin typeface="Arial" panose="020B0604020202020204" pitchFamily="34" charset="0"/>
                <a:cs typeface="Arial" panose="020B0604020202020204" pitchFamily="34" charset="0"/>
              </a:rPr>
              <a:t>Evaluación de Factores de Riesgo Psicosocial</a:t>
            </a:r>
          </a:p>
        </p:txBody>
      </p:sp>
      <p:sp>
        <p:nvSpPr>
          <p:cNvPr id="9" name="Rectángulo 8"/>
          <p:cNvSpPr/>
          <p:nvPr/>
        </p:nvSpPr>
        <p:spPr>
          <a:xfrm>
            <a:off x="1763688" y="1167749"/>
            <a:ext cx="7627878" cy="400110"/>
          </a:xfrm>
          <a:prstGeom prst="rect">
            <a:avLst/>
          </a:prstGeom>
        </p:spPr>
        <p:txBody>
          <a:bodyPr wrap="square">
            <a:spAutoFit/>
          </a:bodyPr>
          <a:lstStyle/>
          <a:p>
            <a:pPr>
              <a:spcBef>
                <a:spcPct val="20000"/>
              </a:spcBef>
            </a:pPr>
            <a:r>
              <a:rPr lang="es-MX" sz="2000" b="1" i="1" dirty="0">
                <a:solidFill>
                  <a:srgbClr val="3366CC"/>
                </a:solidFill>
                <a:latin typeface="Arial" panose="020B0604020202020204" pitchFamily="34" charset="0"/>
                <a:cs typeface="Arial" panose="020B0604020202020204" pitchFamily="34" charset="0"/>
              </a:rPr>
              <a:t>Resultados Frente a Factores 	Individuales:</a:t>
            </a:r>
          </a:p>
        </p:txBody>
      </p:sp>
      <p:sp>
        <p:nvSpPr>
          <p:cNvPr id="14" name="Rectángulo 13"/>
          <p:cNvSpPr/>
          <p:nvPr/>
        </p:nvSpPr>
        <p:spPr>
          <a:xfrm>
            <a:off x="47950" y="4712769"/>
            <a:ext cx="6518515" cy="400110"/>
          </a:xfrm>
          <a:prstGeom prst="rect">
            <a:avLst/>
          </a:prstGeom>
        </p:spPr>
        <p:txBody>
          <a:bodyPr wrap="square">
            <a:spAutoFit/>
          </a:bodyPr>
          <a:lstStyle/>
          <a:p>
            <a:pPr algn="ctr">
              <a:spcBef>
                <a:spcPct val="20000"/>
              </a:spcBef>
            </a:pPr>
            <a:endParaRPr lang="es-MX" sz="2000" b="1" i="1" dirty="0">
              <a:solidFill>
                <a:srgbClr val="3366CC"/>
              </a:solidFill>
              <a:latin typeface="Arial" panose="020B0604020202020204" pitchFamily="34" charset="0"/>
              <a:cs typeface="Arial" panose="020B0604020202020204" pitchFamily="34" charset="0"/>
            </a:endParaRPr>
          </a:p>
        </p:txBody>
      </p:sp>
      <p:sp>
        <p:nvSpPr>
          <p:cNvPr id="8" name="Rectángulo 7"/>
          <p:cNvSpPr/>
          <p:nvPr/>
        </p:nvSpPr>
        <p:spPr>
          <a:xfrm>
            <a:off x="1115616" y="4154261"/>
            <a:ext cx="7627878" cy="2616101"/>
          </a:xfrm>
          <a:prstGeom prst="rect">
            <a:avLst/>
          </a:prstGeom>
        </p:spPr>
        <p:txBody>
          <a:bodyPr wrap="square">
            <a:spAutoFit/>
          </a:bodyPr>
          <a:lstStyle/>
          <a:p>
            <a:pPr>
              <a:spcBef>
                <a:spcPct val="20000"/>
              </a:spcBef>
            </a:pPr>
            <a:r>
              <a:rPr lang="es-CO" sz="1600" b="1" u="sng" dirty="0"/>
              <a:t>INTERPRETACIÓN:</a:t>
            </a:r>
          </a:p>
          <a:p>
            <a:pPr algn="just">
              <a:spcBef>
                <a:spcPct val="20000"/>
              </a:spcBef>
            </a:pPr>
            <a:r>
              <a:rPr lang="es-CO" sz="2000" dirty="0"/>
              <a:t>La percepción del nivel de riesgo en cuanto a las condiciones individuales, se presta para interpretar que del total de la población participante hay un 63% de la población (total participante) que tienen situaciones que aporta a la experimentación de ansiedad en sus vidas (niveles de riesgo alto y muy alto), ya sea por estados patológicos, afrontamiento en el relacionamiento con otras personas y su trabajo o hábitos de vida.</a:t>
            </a:r>
            <a:endParaRPr lang="es-CO" sz="2000" b="1" u="sng" dirty="0"/>
          </a:p>
          <a:p>
            <a:pPr>
              <a:spcBef>
                <a:spcPct val="20000"/>
              </a:spcBef>
            </a:pPr>
            <a:endParaRPr lang="es-MX" sz="2000" b="1" i="1" u="sng" dirty="0">
              <a:solidFill>
                <a:srgbClr val="3366CC"/>
              </a:solidFill>
              <a:latin typeface="Arial" panose="020B0604020202020204" pitchFamily="34" charset="0"/>
              <a:cs typeface="Arial" panose="020B0604020202020204" pitchFamily="34" charset="0"/>
            </a:endParaRPr>
          </a:p>
        </p:txBody>
      </p:sp>
      <p:pic>
        <p:nvPicPr>
          <p:cNvPr id="7" name="Imagen 6"/>
          <p:cNvPicPr/>
          <p:nvPr/>
        </p:nvPicPr>
        <p:blipFill rotWithShape="1">
          <a:blip r:embed="rId2"/>
          <a:srcRect l="38188" t="44073" r="17515" b="22721"/>
          <a:stretch/>
        </p:blipFill>
        <p:spPr bwMode="auto">
          <a:xfrm>
            <a:off x="1763688" y="1550622"/>
            <a:ext cx="5546956" cy="2633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2432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57740" y="907181"/>
            <a:ext cx="8030684" cy="707886"/>
          </a:xfrm>
          <a:prstGeom prst="rect">
            <a:avLst/>
          </a:prstGeom>
        </p:spPr>
        <p:txBody>
          <a:bodyPr wrap="square">
            <a:spAutoFit/>
          </a:bodyPr>
          <a:lstStyle/>
          <a:p>
            <a:pPr algn="ctr">
              <a:spcBef>
                <a:spcPct val="20000"/>
              </a:spcBef>
            </a:pPr>
            <a:r>
              <a:rPr lang="es-CO" sz="2000" b="1" i="1" dirty="0">
                <a:solidFill>
                  <a:srgbClr val="3366CC"/>
                </a:solidFill>
                <a:latin typeface="Arial" panose="020B0604020202020204" pitchFamily="34" charset="0"/>
                <a:cs typeface="Arial" panose="020B0604020202020204" pitchFamily="34" charset="0"/>
              </a:rPr>
              <a:t>3.2. </a:t>
            </a:r>
            <a:r>
              <a:rPr lang="es-MX" sz="2000" b="1" i="1" dirty="0">
                <a:solidFill>
                  <a:srgbClr val="3366CC"/>
                </a:solidFill>
                <a:latin typeface="Arial" panose="020B0604020202020204" pitchFamily="34" charset="0"/>
                <a:cs typeface="Arial" panose="020B0604020202020204" pitchFamily="34" charset="0"/>
              </a:rPr>
              <a:t>SEGUIMIENTO AL AUTOREPORTE DE CONDICIONES DE SALUD</a:t>
            </a:r>
          </a:p>
        </p:txBody>
      </p:sp>
      <p:graphicFrame>
        <p:nvGraphicFramePr>
          <p:cNvPr id="4" name="Chart 1"/>
          <p:cNvGraphicFramePr>
            <a:graphicFrameLocks/>
          </p:cNvGraphicFramePr>
          <p:nvPr>
            <p:extLst>
              <p:ext uri="{D42A27DB-BD31-4B8C-83A1-F6EECF244321}">
                <p14:modId xmlns:p14="http://schemas.microsoft.com/office/powerpoint/2010/main" val="2546785170"/>
              </p:ext>
            </p:extLst>
          </p:nvPr>
        </p:nvGraphicFramePr>
        <p:xfrm>
          <a:off x="1143330" y="1739521"/>
          <a:ext cx="7067550" cy="2867025"/>
        </p:xfrm>
        <a:graphic>
          <a:graphicData uri="http://schemas.openxmlformats.org/drawingml/2006/chart">
            <c:chart xmlns:c="http://schemas.openxmlformats.org/drawingml/2006/chart" xmlns:r="http://schemas.openxmlformats.org/officeDocument/2006/relationships" r:id="rId3"/>
          </a:graphicData>
        </a:graphic>
      </p:graphicFrame>
      <p:sp>
        <p:nvSpPr>
          <p:cNvPr id="5" name="Marcador de contenido 3"/>
          <p:cNvSpPr>
            <a:spLocks noGrp="1"/>
          </p:cNvSpPr>
          <p:nvPr>
            <p:ph sz="half" idx="4294967295"/>
          </p:nvPr>
        </p:nvSpPr>
        <p:spPr>
          <a:xfrm>
            <a:off x="1043608" y="4606546"/>
            <a:ext cx="7643192" cy="1584176"/>
          </a:xfrm>
          <a:prstGeom prst="rect">
            <a:avLst/>
          </a:prstGeom>
        </p:spPr>
        <p:txBody>
          <a:bodyPr/>
          <a:lstStyle/>
          <a:p>
            <a:pPr algn="just"/>
            <a:r>
              <a:rPr lang="es-MX" sz="2000" b="1" u="sng" dirty="0">
                <a:solidFill>
                  <a:schemeClr val="tx1"/>
                </a:solidFill>
                <a:latin typeface="+mn-lt"/>
              </a:rPr>
              <a:t>INTERPRETACION:</a:t>
            </a:r>
          </a:p>
          <a:p>
            <a:pPr algn="just"/>
            <a:r>
              <a:rPr lang="es-CO" sz="2000" dirty="0">
                <a:latin typeface="+mn-lt"/>
              </a:rPr>
              <a:t>Debido a la contingencia por el </a:t>
            </a:r>
            <a:r>
              <a:rPr lang="es-CO" sz="2000" b="1" dirty="0">
                <a:latin typeface="+mn-lt"/>
              </a:rPr>
              <a:t>COVID-19</a:t>
            </a:r>
            <a:r>
              <a:rPr lang="es-CO" sz="2000" dirty="0">
                <a:latin typeface="+mn-lt"/>
              </a:rPr>
              <a:t>, cada uno de los servidores del </a:t>
            </a:r>
            <a:r>
              <a:rPr lang="es-CO" sz="2000" b="1" dirty="0">
                <a:latin typeface="+mn-lt"/>
              </a:rPr>
              <a:t>IPSE</a:t>
            </a:r>
            <a:r>
              <a:rPr lang="es-CO" sz="2000" dirty="0">
                <a:latin typeface="+mn-lt"/>
              </a:rPr>
              <a:t>, realizan diariamente su autoreporte de condiciones de salud, donde se evidencia, condiciones de salud, posteriormente se realiza seguimiento a los colaboradores que reportan algún tipo de síntoma referente a </a:t>
            </a:r>
            <a:r>
              <a:rPr lang="es-CO" sz="2000" b="1" dirty="0">
                <a:latin typeface="+mn-lt"/>
              </a:rPr>
              <a:t>COVID-19</a:t>
            </a:r>
            <a:r>
              <a:rPr lang="es-CO" sz="2000" dirty="0">
                <a:latin typeface="+mn-lt"/>
              </a:rPr>
              <a:t>.</a:t>
            </a:r>
            <a:endParaRPr lang="es-CO" sz="2000" b="1" i="1" u="sng" dirty="0">
              <a:solidFill>
                <a:schemeClr val="tx1"/>
              </a:solidFill>
              <a:latin typeface="+mn-lt"/>
            </a:endParaRPr>
          </a:p>
        </p:txBody>
      </p:sp>
    </p:spTree>
    <p:extLst>
      <p:ext uri="{BB962C8B-B14F-4D97-AF65-F5344CB8AC3E}">
        <p14:creationId xmlns:p14="http://schemas.microsoft.com/office/powerpoint/2010/main" val="2643143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756592" y="820074"/>
            <a:ext cx="7416824" cy="400110"/>
          </a:xfrm>
          <a:prstGeom prst="rect">
            <a:avLst/>
          </a:prstGeom>
        </p:spPr>
        <p:txBody>
          <a:bodyPr wrap="square">
            <a:spAutoFit/>
          </a:bodyPr>
          <a:lstStyle/>
          <a:p>
            <a:pPr algn="ctr">
              <a:spcBef>
                <a:spcPct val="20000"/>
              </a:spcBef>
            </a:pPr>
            <a:r>
              <a:rPr lang="es-CO" sz="2000" b="1" i="1" dirty="0">
                <a:solidFill>
                  <a:srgbClr val="3366CC"/>
                </a:solidFill>
                <a:latin typeface="Arial" panose="020B0604020202020204" pitchFamily="34" charset="0"/>
                <a:cs typeface="Arial" panose="020B0604020202020204" pitchFamily="34" charset="0"/>
              </a:rPr>
              <a:t>3.3. PROTOCOLO DE BIOSEGURIDAD</a:t>
            </a:r>
            <a:endParaRPr lang="es-MX" sz="2000" b="1" i="1" dirty="0">
              <a:solidFill>
                <a:srgbClr val="3366CC"/>
              </a:solidFill>
              <a:latin typeface="Arial" panose="020B0604020202020204" pitchFamily="34" charset="0"/>
              <a:cs typeface="Arial" panose="020B0604020202020204" pitchFamily="34" charset="0"/>
            </a:endParaRPr>
          </a:p>
        </p:txBody>
      </p:sp>
      <p:sp>
        <p:nvSpPr>
          <p:cNvPr id="3" name="Marcador de contenido 3"/>
          <p:cNvSpPr>
            <a:spLocks noGrp="1"/>
          </p:cNvSpPr>
          <p:nvPr>
            <p:ph sz="half" idx="4294967295"/>
          </p:nvPr>
        </p:nvSpPr>
        <p:spPr>
          <a:xfrm>
            <a:off x="633926" y="1326037"/>
            <a:ext cx="7643192" cy="1317100"/>
          </a:xfrm>
          <a:prstGeom prst="rect">
            <a:avLst/>
          </a:prstGeom>
        </p:spPr>
        <p:txBody>
          <a:bodyPr/>
          <a:lstStyle/>
          <a:p>
            <a:pPr algn="just"/>
            <a:r>
              <a:rPr lang="es-MX" sz="1800" dirty="0">
                <a:latin typeface="+mn-lt"/>
              </a:rPr>
              <a:t>De acuerdo a lo estipulado en la Resolución 666 de 2020, se desarrolló el respectivo protocolo de bioseguridad  para el Instituto, donde se plasmaron cada  una de las acciones necesarias para  la mitigación de la propagación del COVID-19, en las instalaciones, entre las cuales están, el uso de tapabocas, distanciamiento social  entre otras</a:t>
            </a:r>
          </a:p>
          <a:p>
            <a:pPr algn="just"/>
            <a:endParaRPr lang="es-MX" sz="1800" dirty="0">
              <a:solidFill>
                <a:schemeClr val="tx1"/>
              </a:solidFill>
              <a:latin typeface="+mn-lt"/>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2924944"/>
            <a:ext cx="2808312" cy="1989438"/>
          </a:xfrm>
          <a:prstGeom prst="rect">
            <a:avLst/>
          </a:prstGeom>
          <a:ln w="88900" cap="sq" cmpd="thickThin">
            <a:solidFill>
              <a:srgbClr val="000000"/>
            </a:solidFill>
            <a:prstDash val="solid"/>
            <a:miter lim="800000"/>
          </a:ln>
          <a:effectLst>
            <a:innerShdw blurRad="76200">
              <a:srgbClr val="000000"/>
            </a:innerShdw>
          </a:effectLst>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0994" y="2748990"/>
            <a:ext cx="2808312" cy="2048162"/>
          </a:xfrm>
          <a:prstGeom prst="rect">
            <a:avLst/>
          </a:prstGeom>
          <a:ln w="88900" cap="sq" cmpd="thickThin">
            <a:solidFill>
              <a:srgbClr val="000000"/>
            </a:solidFill>
            <a:prstDash val="solid"/>
            <a:miter lim="800000"/>
          </a:ln>
          <a:effectLst>
            <a:innerShdw blurRad="76200">
              <a:srgbClr val="000000"/>
            </a:innerShdw>
          </a:effectLst>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9020" y="4437112"/>
            <a:ext cx="2448272" cy="18002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82251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684584" y="887626"/>
            <a:ext cx="7416824" cy="400110"/>
          </a:xfrm>
          <a:prstGeom prst="rect">
            <a:avLst/>
          </a:prstGeom>
        </p:spPr>
        <p:txBody>
          <a:bodyPr wrap="square">
            <a:spAutoFit/>
          </a:bodyPr>
          <a:lstStyle/>
          <a:p>
            <a:pPr algn="ctr">
              <a:spcBef>
                <a:spcPct val="20000"/>
              </a:spcBef>
            </a:pPr>
            <a:r>
              <a:rPr lang="es-CO" sz="2000" b="1" i="1" dirty="0">
                <a:solidFill>
                  <a:srgbClr val="3366CC"/>
                </a:solidFill>
                <a:latin typeface="Arial" panose="020B0604020202020204" pitchFamily="34" charset="0"/>
                <a:cs typeface="Arial" panose="020B0604020202020204" pitchFamily="34" charset="0"/>
              </a:rPr>
              <a:t>3.3.1. PROTOCOLO ENTRADA A CASA</a:t>
            </a:r>
            <a:endParaRPr lang="es-MX" sz="2000" b="1" i="1" dirty="0">
              <a:solidFill>
                <a:srgbClr val="3366CC"/>
              </a:solidFill>
              <a:latin typeface="Arial" panose="020B0604020202020204" pitchFamily="34" charset="0"/>
              <a:cs typeface="Arial" panose="020B0604020202020204" pitchFamily="34" charset="0"/>
            </a:endParaRPr>
          </a:p>
        </p:txBody>
      </p:sp>
      <p:sp>
        <p:nvSpPr>
          <p:cNvPr id="3" name="Marcador de contenido 3"/>
          <p:cNvSpPr>
            <a:spLocks noGrp="1"/>
          </p:cNvSpPr>
          <p:nvPr>
            <p:ph sz="half" idx="4294967295"/>
          </p:nvPr>
        </p:nvSpPr>
        <p:spPr>
          <a:xfrm>
            <a:off x="611560" y="1231697"/>
            <a:ext cx="7643192" cy="1261199"/>
          </a:xfrm>
          <a:prstGeom prst="rect">
            <a:avLst/>
          </a:prstGeom>
        </p:spPr>
        <p:txBody>
          <a:bodyPr/>
          <a:lstStyle/>
          <a:p>
            <a:pPr algn="just"/>
            <a:r>
              <a:rPr lang="es-MX" sz="1800" dirty="0">
                <a:latin typeface="+mn-lt"/>
              </a:rPr>
              <a:t>Se estipuló dentro del  protocolo de bioseguridad, las acciones tendientes a disminuir el riesgo de contagio en los funcionarios del IPSE, por ello se estipulo el protocolo de bioseguridad para  la entrada a casa, donde se plasmó el paso a paso, para una correcta desinfección, dicho protocolo fue socializado con  cada uno de los colaboradores del instituto.</a:t>
            </a:r>
            <a:endParaRPr lang="es-MX" sz="1800" dirty="0">
              <a:solidFill>
                <a:schemeClr val="tx1"/>
              </a:solidFill>
              <a:latin typeface="+mn-lt"/>
            </a:endParaRP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7947" y="2780928"/>
            <a:ext cx="4902325" cy="345638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72747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1600" y="913284"/>
            <a:ext cx="3082305" cy="571500"/>
          </a:xfrm>
        </p:spPr>
        <p:txBody>
          <a:bodyPr/>
          <a:lstStyle/>
          <a:p>
            <a:r>
              <a:rPr lang="es-CO" sz="2000" b="1" i="0" dirty="0">
                <a:latin typeface="Arial Narrow" panose="020B0606020202030204" pitchFamily="34" charset="0"/>
              </a:rPr>
              <a:t>CONTENIDO</a:t>
            </a:r>
          </a:p>
        </p:txBody>
      </p:sp>
      <p:sp>
        <p:nvSpPr>
          <p:cNvPr id="3" name="Marcador de contenido 2"/>
          <p:cNvSpPr>
            <a:spLocks noGrp="1"/>
          </p:cNvSpPr>
          <p:nvPr>
            <p:ph idx="1"/>
          </p:nvPr>
        </p:nvSpPr>
        <p:spPr>
          <a:xfrm>
            <a:off x="971600" y="1484784"/>
            <a:ext cx="7416824" cy="4536504"/>
          </a:xfrm>
        </p:spPr>
        <p:txBody>
          <a:bodyPr/>
          <a:lstStyle/>
          <a:p>
            <a:pPr marL="0" indent="0">
              <a:lnSpc>
                <a:spcPct val="200000"/>
              </a:lnSpc>
              <a:buNone/>
            </a:pPr>
            <a:endParaRPr lang="es-CO" sz="1800" b="1" dirty="0">
              <a:solidFill>
                <a:schemeClr val="tx1"/>
              </a:solidFill>
              <a:latin typeface="+mn-lt"/>
            </a:endParaRPr>
          </a:p>
          <a:p>
            <a:pPr marL="0" indent="0">
              <a:lnSpc>
                <a:spcPct val="150000"/>
              </a:lnSpc>
              <a:buNone/>
            </a:pPr>
            <a:r>
              <a:rPr lang="es-CO" sz="1800" b="1" dirty="0">
                <a:solidFill>
                  <a:schemeClr val="tx1"/>
                </a:solidFill>
                <a:latin typeface="+mn-lt"/>
              </a:rPr>
              <a:t>1.SISTEMA DE GESTION DE SEGURIDAD  Y SALUD EN EL TRABAJO.</a:t>
            </a:r>
          </a:p>
          <a:p>
            <a:pPr marL="0" indent="0">
              <a:lnSpc>
                <a:spcPct val="150000"/>
              </a:lnSpc>
              <a:buNone/>
            </a:pPr>
            <a:r>
              <a:rPr lang="es-CO" sz="1800" b="1" dirty="0">
                <a:solidFill>
                  <a:schemeClr val="tx1"/>
                </a:solidFill>
                <a:latin typeface="+mn-lt"/>
              </a:rPr>
              <a:t>2.PRESUPUESTO </a:t>
            </a:r>
          </a:p>
          <a:p>
            <a:pPr marL="0" indent="0">
              <a:lnSpc>
                <a:spcPct val="150000"/>
              </a:lnSpc>
              <a:buNone/>
            </a:pPr>
            <a:r>
              <a:rPr lang="es-CO" sz="1800" b="1" dirty="0">
                <a:solidFill>
                  <a:schemeClr val="tx1"/>
                </a:solidFill>
                <a:latin typeface="+mn-lt"/>
              </a:rPr>
              <a:t>3.GESTION DE PROGRAMAS</a:t>
            </a:r>
          </a:p>
          <a:p>
            <a:pPr marL="0" indent="0">
              <a:lnSpc>
                <a:spcPct val="200000"/>
              </a:lnSpc>
              <a:buNone/>
            </a:pPr>
            <a:r>
              <a:rPr lang="es-CO" sz="1800" b="1" dirty="0">
                <a:solidFill>
                  <a:schemeClr val="tx1"/>
                </a:solidFill>
                <a:latin typeface="+mn-lt"/>
              </a:rPr>
              <a:t>4.GESTION DE EMERGENCIAS.</a:t>
            </a:r>
          </a:p>
          <a:p>
            <a:pPr marL="0" indent="0">
              <a:lnSpc>
                <a:spcPct val="200000"/>
              </a:lnSpc>
              <a:buNone/>
            </a:pPr>
            <a:r>
              <a:rPr lang="es-CO" sz="1800" b="1" dirty="0">
                <a:solidFill>
                  <a:schemeClr val="tx1"/>
                </a:solidFill>
                <a:latin typeface="+mn-lt"/>
              </a:rPr>
              <a:t>5.CONVIVENCIA LABORAL.</a:t>
            </a:r>
          </a:p>
          <a:p>
            <a:pPr marL="0" indent="0">
              <a:lnSpc>
                <a:spcPct val="200000"/>
              </a:lnSpc>
              <a:buNone/>
            </a:pPr>
            <a:r>
              <a:rPr lang="es-CO" sz="1800" b="1" dirty="0">
                <a:solidFill>
                  <a:schemeClr val="tx1"/>
                </a:solidFill>
                <a:latin typeface="+mn-lt"/>
              </a:rPr>
              <a:t>6.COPASST.</a:t>
            </a:r>
          </a:p>
          <a:p>
            <a:pPr marL="0" indent="0">
              <a:buNone/>
            </a:pPr>
            <a:r>
              <a:rPr lang="es-CO" sz="1800" b="1" dirty="0">
                <a:solidFill>
                  <a:schemeClr val="tx1"/>
                </a:solidFill>
                <a:latin typeface="+mn-lt"/>
              </a:rPr>
              <a:t>7.GESTION DEL RIESGO.</a:t>
            </a:r>
          </a:p>
          <a:p>
            <a:pPr marL="0" indent="0">
              <a:buNone/>
            </a:pPr>
            <a:endParaRPr lang="es-CO" dirty="0">
              <a:latin typeface="Arial Narrow" panose="020B0606020202030204" pitchFamily="34" charset="0"/>
            </a:endParaRPr>
          </a:p>
        </p:txBody>
      </p:sp>
      <p:pic>
        <p:nvPicPr>
          <p:cNvPr id="4" name="Imagen 3"/>
          <p:cNvPicPr>
            <a:picLocks noChangeAspect="1"/>
          </p:cNvPicPr>
          <p:nvPr/>
        </p:nvPicPr>
        <p:blipFill>
          <a:blip r:embed="rId2"/>
          <a:stretch>
            <a:fillRect/>
          </a:stretch>
        </p:blipFill>
        <p:spPr>
          <a:xfrm rot="18506551">
            <a:off x="4855134" y="3512145"/>
            <a:ext cx="4058614" cy="1763770"/>
          </a:xfrm>
          <a:prstGeom prst="rect">
            <a:avLst/>
          </a:prstGeom>
        </p:spPr>
      </p:pic>
    </p:spTree>
    <p:extLst>
      <p:ext uri="{BB962C8B-B14F-4D97-AF65-F5344CB8AC3E}">
        <p14:creationId xmlns:p14="http://schemas.microsoft.com/office/powerpoint/2010/main" val="4236256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95536" y="832921"/>
            <a:ext cx="7416824" cy="400110"/>
          </a:xfrm>
          <a:prstGeom prst="rect">
            <a:avLst/>
          </a:prstGeom>
        </p:spPr>
        <p:txBody>
          <a:bodyPr wrap="square">
            <a:spAutoFit/>
          </a:bodyPr>
          <a:lstStyle/>
          <a:p>
            <a:pPr algn="ctr">
              <a:spcBef>
                <a:spcPct val="20000"/>
              </a:spcBef>
            </a:pPr>
            <a:r>
              <a:rPr lang="es-CO" sz="2000" b="1" i="1" dirty="0">
                <a:solidFill>
                  <a:srgbClr val="3366CC"/>
                </a:solidFill>
                <a:latin typeface="Arial" panose="020B0604020202020204" pitchFamily="34" charset="0"/>
                <a:cs typeface="Arial" panose="020B0604020202020204" pitchFamily="34" charset="0"/>
              </a:rPr>
              <a:t>3.3.2. PROTOCOLO PARA DESINFECCION DE ELEMENTOS</a:t>
            </a:r>
            <a:endParaRPr lang="es-MX" sz="2000" b="1" i="1" dirty="0">
              <a:solidFill>
                <a:srgbClr val="3366CC"/>
              </a:solidFill>
              <a:latin typeface="Arial" panose="020B0604020202020204" pitchFamily="34" charset="0"/>
              <a:cs typeface="Arial" panose="020B0604020202020204" pitchFamily="34" charset="0"/>
            </a:endParaRPr>
          </a:p>
        </p:txBody>
      </p:sp>
      <p:sp>
        <p:nvSpPr>
          <p:cNvPr id="3" name="Marcador de contenido 3"/>
          <p:cNvSpPr>
            <a:spLocks noGrp="1"/>
          </p:cNvSpPr>
          <p:nvPr>
            <p:ph sz="half" idx="4294967295"/>
          </p:nvPr>
        </p:nvSpPr>
        <p:spPr>
          <a:xfrm>
            <a:off x="611560" y="1231697"/>
            <a:ext cx="7643192" cy="1549231"/>
          </a:xfrm>
          <a:prstGeom prst="rect">
            <a:avLst/>
          </a:prstGeom>
        </p:spPr>
        <p:txBody>
          <a:bodyPr/>
          <a:lstStyle/>
          <a:p>
            <a:pPr algn="just"/>
            <a:r>
              <a:rPr lang="es-MX" sz="1800" dirty="0">
                <a:latin typeface="+mn-lt"/>
              </a:rPr>
              <a:t>Se estipuló dentro del  protocolo de bioseguridad, las acciones tendientes a disminuir el riesgo de contagio en los funcionarios del IPSE, por ello se estipuló el protocolo de bioseguridad  para  la desinfección de elementos, tales como dinero, monedas y tarjetas, utilizados en las actividades rutinarias, este protocolo fue socializado con todo el personal del IPSE.</a:t>
            </a:r>
            <a:endParaRPr lang="es-MX" sz="1800" dirty="0">
              <a:solidFill>
                <a:schemeClr val="tx1"/>
              </a:solidFill>
              <a:latin typeface="+mn-lt"/>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2924944"/>
            <a:ext cx="6120680" cy="317430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05524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51520" y="835786"/>
            <a:ext cx="7416824" cy="400110"/>
          </a:xfrm>
          <a:prstGeom prst="rect">
            <a:avLst/>
          </a:prstGeom>
        </p:spPr>
        <p:txBody>
          <a:bodyPr wrap="square">
            <a:spAutoFit/>
          </a:bodyPr>
          <a:lstStyle/>
          <a:p>
            <a:pPr algn="ctr">
              <a:spcBef>
                <a:spcPct val="20000"/>
              </a:spcBef>
            </a:pPr>
            <a:r>
              <a:rPr lang="es-CO" sz="2000" b="1" i="1" dirty="0">
                <a:solidFill>
                  <a:srgbClr val="3366CC"/>
                </a:solidFill>
                <a:latin typeface="Arial" panose="020B0604020202020204" pitchFamily="34" charset="0"/>
                <a:cs typeface="Arial" panose="020B0604020202020204" pitchFamily="34" charset="0"/>
              </a:rPr>
              <a:t>3.3.3. PROTOCOLO ANTE REPORTE DE SINTOMAS</a:t>
            </a:r>
            <a:endParaRPr lang="es-MX" sz="2000" b="1" i="1" dirty="0">
              <a:solidFill>
                <a:srgbClr val="3366CC"/>
              </a:solidFill>
              <a:latin typeface="Arial" panose="020B0604020202020204" pitchFamily="34" charset="0"/>
              <a:cs typeface="Arial" panose="020B0604020202020204" pitchFamily="34" charset="0"/>
            </a:endParaRPr>
          </a:p>
        </p:txBody>
      </p:sp>
      <p:sp>
        <p:nvSpPr>
          <p:cNvPr id="3" name="Marcador de contenido 3"/>
          <p:cNvSpPr>
            <a:spLocks noGrp="1"/>
          </p:cNvSpPr>
          <p:nvPr>
            <p:ph sz="half" idx="4294967295"/>
          </p:nvPr>
        </p:nvSpPr>
        <p:spPr>
          <a:xfrm>
            <a:off x="611560" y="1231697"/>
            <a:ext cx="7643192" cy="1549231"/>
          </a:xfrm>
          <a:prstGeom prst="rect">
            <a:avLst/>
          </a:prstGeom>
        </p:spPr>
        <p:txBody>
          <a:bodyPr/>
          <a:lstStyle/>
          <a:p>
            <a:pPr algn="just"/>
            <a:r>
              <a:rPr lang="es-MX" sz="1800" dirty="0">
                <a:latin typeface="+mn-lt"/>
              </a:rPr>
              <a:t>Se estipuló dentro del  protocolo de bioseguridad, las acciones tendientes a disminuir el riesgo de contagio en los funcionarios del IPSE, se determinó  el reporte de síntomas asociados a COVID-19, se enumera el  paso a paso, que deben seguir los colaboradores del Instituto ante sospecha de algún síntoma.</a:t>
            </a:r>
            <a:endParaRPr lang="es-MX" sz="1800" dirty="0">
              <a:solidFill>
                <a:schemeClr val="tx1"/>
              </a:solidFill>
              <a:latin typeface="+mn-lt"/>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2852936"/>
            <a:ext cx="5256584" cy="316835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65665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230028" y="1052736"/>
            <a:ext cx="8748464" cy="707886"/>
          </a:xfrm>
          <a:prstGeom prst="rect">
            <a:avLst/>
          </a:prstGeom>
        </p:spPr>
        <p:txBody>
          <a:bodyPr wrap="square">
            <a:spAutoFit/>
          </a:bodyPr>
          <a:lstStyle/>
          <a:p>
            <a:pPr algn="ctr">
              <a:spcBef>
                <a:spcPct val="20000"/>
              </a:spcBef>
            </a:pPr>
            <a:r>
              <a:rPr lang="es-CO" sz="2000" b="1" i="1" dirty="0">
                <a:solidFill>
                  <a:srgbClr val="3366CC"/>
                </a:solidFill>
                <a:latin typeface="Arial" panose="020B0604020202020204" pitchFamily="34" charset="0"/>
                <a:cs typeface="Arial" panose="020B0604020202020204" pitchFamily="34" charset="0"/>
              </a:rPr>
              <a:t>3.4. </a:t>
            </a:r>
            <a:r>
              <a:rPr lang="es-MX" sz="2000" b="1" i="1" dirty="0">
                <a:solidFill>
                  <a:srgbClr val="3366CC"/>
                </a:solidFill>
                <a:latin typeface="Arial" panose="020B0604020202020204" pitchFamily="34" charset="0"/>
                <a:cs typeface="Arial" panose="020B0604020202020204" pitchFamily="34" charset="0"/>
              </a:rPr>
              <a:t>INSPECCIONES DE PUESTOS DE TRABAJO EN LAS INSTALACIONES IPSE</a:t>
            </a:r>
            <a:endParaRPr lang="es-CO" sz="2000" b="1" i="1" dirty="0">
              <a:solidFill>
                <a:srgbClr val="3366CC"/>
              </a:solidFill>
              <a:latin typeface="Arial" panose="020B0604020202020204" pitchFamily="34" charset="0"/>
              <a:cs typeface="Arial" panose="020B0604020202020204" pitchFamily="34" charset="0"/>
            </a:endParaRPr>
          </a:p>
        </p:txBody>
      </p:sp>
      <p:sp>
        <p:nvSpPr>
          <p:cNvPr id="2" name="Rectángulo 1"/>
          <p:cNvSpPr/>
          <p:nvPr/>
        </p:nvSpPr>
        <p:spPr>
          <a:xfrm>
            <a:off x="1979712" y="1916832"/>
            <a:ext cx="5832648" cy="2880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CO" b="1" dirty="0">
                <a:solidFill>
                  <a:schemeClr val="tx1"/>
                </a:solidFill>
              </a:rPr>
              <a:t>INFORME SOBRE LAS INSPECCIONES REALIZADAS</a:t>
            </a:r>
          </a:p>
        </p:txBody>
      </p:sp>
      <p:sp>
        <p:nvSpPr>
          <p:cNvPr id="6" name="Rectángulo 5"/>
          <p:cNvSpPr/>
          <p:nvPr/>
        </p:nvSpPr>
        <p:spPr>
          <a:xfrm>
            <a:off x="1979712" y="2624719"/>
            <a:ext cx="5832648" cy="2883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CO" b="1" dirty="0">
                <a:solidFill>
                  <a:schemeClr val="tx1"/>
                </a:solidFill>
              </a:rPr>
              <a:t>CONCLUSIONES GENERALES </a:t>
            </a:r>
          </a:p>
        </p:txBody>
      </p:sp>
      <p:sp>
        <p:nvSpPr>
          <p:cNvPr id="9" name="Rectángulo 8"/>
          <p:cNvSpPr/>
          <p:nvPr/>
        </p:nvSpPr>
        <p:spPr>
          <a:xfrm>
            <a:off x="1979712" y="3068960"/>
            <a:ext cx="5832648" cy="839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rPr>
              <a:t>Se requiere el cambio de tapete en los tres (3) pisos de la sede Calle 99 se evidencia el deterioro de la alfombra o tapete que cubre su piso.</a:t>
            </a:r>
            <a:endParaRPr lang="es-CO" b="1" dirty="0">
              <a:solidFill>
                <a:schemeClr val="tx1"/>
              </a:solidFill>
            </a:endParaRPr>
          </a:p>
        </p:txBody>
      </p:sp>
      <p:sp>
        <p:nvSpPr>
          <p:cNvPr id="10" name="Rectángulo 9"/>
          <p:cNvSpPr/>
          <p:nvPr/>
        </p:nvSpPr>
        <p:spPr>
          <a:xfrm>
            <a:off x="1979712" y="4045925"/>
            <a:ext cx="5832648" cy="46319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CO" dirty="0">
                <a:solidFill>
                  <a:schemeClr val="tx1"/>
                </a:solidFill>
              </a:rPr>
              <a:t>Se recomienda el mantenimiento a las baterías de los baños</a:t>
            </a:r>
            <a:endParaRPr lang="es-CO" b="1" dirty="0">
              <a:solidFill>
                <a:schemeClr val="tx1"/>
              </a:solidFill>
            </a:endParaRPr>
          </a:p>
        </p:txBody>
      </p:sp>
      <p:sp>
        <p:nvSpPr>
          <p:cNvPr id="11" name="Rectángulo 10"/>
          <p:cNvSpPr/>
          <p:nvPr/>
        </p:nvSpPr>
        <p:spPr>
          <a:xfrm>
            <a:off x="1979712" y="4646925"/>
            <a:ext cx="5832648" cy="451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solidFill>
                  <a:schemeClr val="tx1"/>
                </a:solidFill>
              </a:rPr>
              <a:t>Las instalaciones permanecen con buen aseo y limpieza.</a:t>
            </a:r>
            <a:endParaRPr lang="es-CO" dirty="0">
              <a:solidFill>
                <a:schemeClr val="tx1"/>
              </a:solidFill>
            </a:endParaRPr>
          </a:p>
        </p:txBody>
      </p:sp>
      <p:sp>
        <p:nvSpPr>
          <p:cNvPr id="13" name="Rectángulo 12"/>
          <p:cNvSpPr/>
          <p:nvPr/>
        </p:nvSpPr>
        <p:spPr>
          <a:xfrm>
            <a:off x="1979712" y="5254024"/>
            <a:ext cx="5832648" cy="6232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s-ES" dirty="0">
                <a:solidFill>
                  <a:schemeClr val="tx1"/>
                </a:solidFill>
              </a:rPr>
              <a:t> Se recomienda realizar mantenimiento correctivo o cambio de las sillas de los funcionarios de las dos sedes. </a:t>
            </a:r>
            <a:endParaRPr lang="es-CO" dirty="0">
              <a:solidFill>
                <a:schemeClr val="tx1"/>
              </a:solidFill>
            </a:endParaRPr>
          </a:p>
        </p:txBody>
      </p:sp>
    </p:spTree>
    <p:extLst>
      <p:ext uri="{BB962C8B-B14F-4D97-AF65-F5344CB8AC3E}">
        <p14:creationId xmlns:p14="http://schemas.microsoft.com/office/powerpoint/2010/main" val="2153104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395536" y="992922"/>
            <a:ext cx="8748464" cy="707886"/>
          </a:xfrm>
          <a:prstGeom prst="rect">
            <a:avLst/>
          </a:prstGeom>
        </p:spPr>
        <p:txBody>
          <a:bodyPr wrap="square">
            <a:spAutoFit/>
          </a:bodyPr>
          <a:lstStyle/>
          <a:p>
            <a:pPr algn="ctr">
              <a:spcBef>
                <a:spcPct val="20000"/>
              </a:spcBef>
            </a:pPr>
            <a:r>
              <a:rPr lang="es-CO" sz="2000" b="1" i="1" dirty="0">
                <a:solidFill>
                  <a:srgbClr val="3366CC"/>
                </a:solidFill>
                <a:latin typeface="Arial" panose="020B0604020202020204" pitchFamily="34" charset="0"/>
                <a:cs typeface="Arial" panose="020B0604020202020204" pitchFamily="34" charset="0"/>
              </a:rPr>
              <a:t>3.4. </a:t>
            </a:r>
            <a:r>
              <a:rPr lang="es-MX" sz="2000" b="1" i="1" dirty="0">
                <a:solidFill>
                  <a:srgbClr val="3366CC"/>
                </a:solidFill>
                <a:latin typeface="Arial" panose="020B0604020202020204" pitchFamily="34" charset="0"/>
                <a:cs typeface="Arial" panose="020B0604020202020204" pitchFamily="34" charset="0"/>
              </a:rPr>
              <a:t>INSPECCIONES DE PUESTOS DE TRABAJO EN INSTALACIONES IPSE</a:t>
            </a:r>
            <a:endParaRPr lang="es-CO" sz="2000" b="1" i="1" dirty="0">
              <a:solidFill>
                <a:srgbClr val="3366CC"/>
              </a:solidFill>
              <a:latin typeface="Arial" panose="020B0604020202020204" pitchFamily="34" charset="0"/>
              <a:cs typeface="Arial" panose="020B0604020202020204" pitchFamily="34" charset="0"/>
            </a:endParaRPr>
          </a:p>
        </p:txBody>
      </p:sp>
      <p:sp>
        <p:nvSpPr>
          <p:cNvPr id="2" name="Rectángulo 1"/>
          <p:cNvSpPr/>
          <p:nvPr/>
        </p:nvSpPr>
        <p:spPr>
          <a:xfrm>
            <a:off x="2267744" y="1844824"/>
            <a:ext cx="5976664" cy="2653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CO" b="1" dirty="0">
                <a:solidFill>
                  <a:schemeClr val="tx1"/>
                </a:solidFill>
              </a:rPr>
              <a:t>INFORME SOBRE INSPECCIONES REALIZADAS</a:t>
            </a:r>
          </a:p>
        </p:txBody>
      </p:sp>
      <p:sp>
        <p:nvSpPr>
          <p:cNvPr id="6" name="Rectángulo 5"/>
          <p:cNvSpPr/>
          <p:nvPr/>
        </p:nvSpPr>
        <p:spPr>
          <a:xfrm>
            <a:off x="2267744" y="2304039"/>
            <a:ext cx="5976664" cy="5324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CO" b="1" dirty="0">
                <a:solidFill>
                  <a:schemeClr val="tx1"/>
                </a:solidFill>
              </a:rPr>
              <a:t>CONCLUSIONES GENERALES </a:t>
            </a:r>
          </a:p>
        </p:txBody>
      </p:sp>
      <p:sp>
        <p:nvSpPr>
          <p:cNvPr id="9" name="Rectángulo 8"/>
          <p:cNvSpPr/>
          <p:nvPr/>
        </p:nvSpPr>
        <p:spPr>
          <a:xfrm>
            <a:off x="2267744" y="2974250"/>
            <a:ext cx="6048672" cy="83916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r>
              <a:rPr lang="es-ES_tradnl" dirty="0">
                <a:solidFill>
                  <a:schemeClr val="tx1"/>
                </a:solidFill>
              </a:rPr>
              <a:t>El instituto cumple con todo lo referente a gestión de emergencias (botiquín de primeros auxilios, camillas de emergencia, DEA, sistemas de alarma).</a:t>
            </a:r>
            <a:endParaRPr lang="es-CO" dirty="0">
              <a:solidFill>
                <a:schemeClr val="tx1"/>
              </a:solidFill>
            </a:endParaRPr>
          </a:p>
        </p:txBody>
      </p:sp>
      <p:sp>
        <p:nvSpPr>
          <p:cNvPr id="10" name="Rectángulo 9"/>
          <p:cNvSpPr/>
          <p:nvPr/>
        </p:nvSpPr>
        <p:spPr>
          <a:xfrm>
            <a:off x="2267744" y="4007296"/>
            <a:ext cx="6048672" cy="1415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dirty="0">
                <a:solidFill>
                  <a:schemeClr val="tx1"/>
                </a:solidFill>
              </a:rPr>
              <a:t>Se cuenta con la Brigada de Emergencia capacitada, al igual que el COPASST, en cuanto al apoyo para realizar campañas de prevención en riesgos biológicos (COVID-19), a todos los Servidores públicos y Contratistas del IPSE.</a:t>
            </a:r>
            <a:endParaRPr lang="es-CO" dirty="0">
              <a:solidFill>
                <a:schemeClr val="tx1"/>
              </a:solidFill>
            </a:endParaRPr>
          </a:p>
        </p:txBody>
      </p:sp>
      <p:sp>
        <p:nvSpPr>
          <p:cNvPr id="13" name="Rectángulo 12"/>
          <p:cNvSpPr/>
          <p:nvPr/>
        </p:nvSpPr>
        <p:spPr>
          <a:xfrm>
            <a:off x="2267744" y="5566538"/>
            <a:ext cx="6048672" cy="7920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r>
              <a:rPr lang="es-ES_tradnl" dirty="0">
                <a:solidFill>
                  <a:schemeClr val="tx1"/>
                </a:solidFill>
              </a:rPr>
              <a:t>Se requiere el aseo, con mayor prioridad en los puestos de trabajo y la limpieza con desinfectantes y alcohol, con el fin de prevenir el riesgo biológico (Covid-19).</a:t>
            </a:r>
            <a:endParaRPr lang="es-CO" dirty="0">
              <a:solidFill>
                <a:schemeClr val="tx1"/>
              </a:solidFill>
            </a:endParaRPr>
          </a:p>
        </p:txBody>
      </p:sp>
    </p:spTree>
    <p:extLst>
      <p:ext uri="{BB962C8B-B14F-4D97-AF65-F5344CB8AC3E}">
        <p14:creationId xmlns:p14="http://schemas.microsoft.com/office/powerpoint/2010/main" val="587303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201588" y="1052736"/>
            <a:ext cx="8748464" cy="400110"/>
          </a:xfrm>
          <a:prstGeom prst="rect">
            <a:avLst/>
          </a:prstGeom>
        </p:spPr>
        <p:txBody>
          <a:bodyPr wrap="square">
            <a:spAutoFit/>
          </a:bodyPr>
          <a:lstStyle/>
          <a:p>
            <a:pPr algn="ctr">
              <a:spcBef>
                <a:spcPct val="20000"/>
              </a:spcBef>
            </a:pPr>
            <a:r>
              <a:rPr lang="es-CO" sz="2000" b="1" i="1" dirty="0">
                <a:solidFill>
                  <a:srgbClr val="3366CC"/>
                </a:solidFill>
                <a:latin typeface="Arial" panose="020B0604020202020204" pitchFamily="34" charset="0"/>
                <a:cs typeface="Arial" panose="020B0604020202020204" pitchFamily="34" charset="0"/>
              </a:rPr>
              <a:t>3.5. ANALISIS DE PUESTOS DE TRABAJO</a:t>
            </a:r>
          </a:p>
        </p:txBody>
      </p:sp>
      <p:sp>
        <p:nvSpPr>
          <p:cNvPr id="11" name="Marcador de contenido 3"/>
          <p:cNvSpPr>
            <a:spLocks noGrp="1"/>
          </p:cNvSpPr>
          <p:nvPr>
            <p:ph sz="half" idx="4294967295"/>
          </p:nvPr>
        </p:nvSpPr>
        <p:spPr>
          <a:xfrm>
            <a:off x="349537" y="1628800"/>
            <a:ext cx="7643192" cy="3168351"/>
          </a:xfrm>
          <a:prstGeom prst="rect">
            <a:avLst/>
          </a:prstGeom>
        </p:spPr>
        <p:txBody>
          <a:bodyPr/>
          <a:lstStyle/>
          <a:p>
            <a:pPr algn="just"/>
            <a:r>
              <a:rPr lang="es-MX" sz="1800" dirty="0">
                <a:solidFill>
                  <a:schemeClr val="tx1"/>
                </a:solidFill>
                <a:latin typeface="+mn-lt"/>
              </a:rPr>
              <a:t>Para el presente año, se realizó  el respectivo análisis de puestos de trabajo, donde se emitieron las siguientes recomendaciones:</a:t>
            </a:r>
          </a:p>
          <a:p>
            <a:pPr algn="just"/>
            <a:endParaRPr lang="es-MX" sz="1800" dirty="0">
              <a:latin typeface="+mn-lt"/>
            </a:endParaRPr>
          </a:p>
          <a:p>
            <a:pPr marL="285750" indent="-285750" algn="just">
              <a:buFont typeface="Arial" panose="020B0604020202020204" pitchFamily="34" charset="0"/>
              <a:buChar char="•"/>
            </a:pPr>
            <a:r>
              <a:rPr lang="es-MX" sz="1800" dirty="0">
                <a:solidFill>
                  <a:schemeClr val="tx1"/>
                </a:solidFill>
                <a:latin typeface="+mn-lt"/>
              </a:rPr>
              <a:t>Adquisición de sillas ergonómicas</a:t>
            </a:r>
            <a:r>
              <a:rPr lang="es-MX" sz="1800" dirty="0">
                <a:latin typeface="+mn-lt"/>
              </a:rPr>
              <a:t>.</a:t>
            </a:r>
          </a:p>
          <a:p>
            <a:pPr marL="285750" indent="-285750" algn="just">
              <a:buFont typeface="Arial" panose="020B0604020202020204" pitchFamily="34" charset="0"/>
              <a:buChar char="•"/>
            </a:pPr>
            <a:r>
              <a:rPr lang="es-MX" sz="1800" dirty="0">
                <a:latin typeface="+mn-lt"/>
              </a:rPr>
              <a:t>Pausas activas.</a:t>
            </a:r>
          </a:p>
          <a:p>
            <a:pPr marL="285750" indent="-285750" algn="just">
              <a:buFont typeface="Arial" panose="020B0604020202020204" pitchFamily="34" charset="0"/>
              <a:buChar char="•"/>
            </a:pPr>
            <a:r>
              <a:rPr lang="es-MX" sz="1800" dirty="0">
                <a:latin typeface="+mn-lt"/>
              </a:rPr>
              <a:t>Continuar con las c</a:t>
            </a:r>
            <a:r>
              <a:rPr lang="es-MX" sz="1800" dirty="0">
                <a:solidFill>
                  <a:schemeClr val="tx1"/>
                </a:solidFill>
                <a:latin typeface="+mn-lt"/>
              </a:rPr>
              <a:t>apacitaciones en higiene postural.</a:t>
            </a:r>
          </a:p>
          <a:p>
            <a:pPr marL="285750" indent="-285750" algn="just">
              <a:buFont typeface="Arial" panose="020B0604020202020204" pitchFamily="34" charset="0"/>
              <a:buChar char="•"/>
            </a:pPr>
            <a:r>
              <a:rPr lang="es-MX" sz="1800" dirty="0">
                <a:latin typeface="+mn-lt"/>
              </a:rPr>
              <a:t>Jornadas de orden y aseo.</a:t>
            </a:r>
          </a:p>
          <a:p>
            <a:pPr marL="285750" indent="-285750" algn="just">
              <a:buFont typeface="Arial" panose="020B0604020202020204" pitchFamily="34" charset="0"/>
              <a:buChar char="•"/>
            </a:pPr>
            <a:r>
              <a:rPr lang="es-MX" sz="1800" dirty="0">
                <a:solidFill>
                  <a:schemeClr val="tx1"/>
                </a:solidFill>
                <a:latin typeface="+mn-lt"/>
              </a:rPr>
              <a:t>Realizar  reorganización de puestos de trabajo, donde se evidencia </a:t>
            </a:r>
            <a:r>
              <a:rPr lang="es-MX" sz="1800" dirty="0">
                <a:latin typeface="+mn-lt"/>
              </a:rPr>
              <a:t>cantidad de documentos y </a:t>
            </a:r>
            <a:r>
              <a:rPr lang="es-MX" sz="1800" dirty="0">
                <a:solidFill>
                  <a:schemeClr val="tx1"/>
                </a:solidFill>
                <a:latin typeface="+mn-lt"/>
              </a:rPr>
              <a:t>archivos en medio físico encima de los escritorios y en las gavetas.</a:t>
            </a:r>
          </a:p>
          <a:p>
            <a:pPr algn="just"/>
            <a:endParaRPr lang="es-MX" sz="1800" dirty="0">
              <a:solidFill>
                <a:schemeClr val="tx1"/>
              </a:solidFill>
              <a:latin typeface="+mn-lt"/>
            </a:endParaRPr>
          </a:p>
        </p:txBody>
      </p:sp>
      <p:pic>
        <p:nvPicPr>
          <p:cNvPr id="4" name="Imagen 3"/>
          <p:cNvPicPr>
            <a:picLocks noChangeAspect="1"/>
          </p:cNvPicPr>
          <p:nvPr/>
        </p:nvPicPr>
        <p:blipFill>
          <a:blip r:embed="rId2"/>
          <a:stretch>
            <a:fillRect/>
          </a:stretch>
        </p:blipFill>
        <p:spPr>
          <a:xfrm>
            <a:off x="1043608" y="4581128"/>
            <a:ext cx="1562100" cy="1600200"/>
          </a:xfrm>
          <a:prstGeom prst="rect">
            <a:avLst/>
          </a:prstGeom>
          <a:ln w="88900" cap="sq" cmpd="thickThin">
            <a:solidFill>
              <a:srgbClr val="000000"/>
            </a:solidFill>
            <a:prstDash val="solid"/>
            <a:miter lim="800000"/>
          </a:ln>
          <a:effectLst>
            <a:innerShdw blurRad="76200">
              <a:srgbClr val="000000"/>
            </a:innerShdw>
          </a:effectLst>
        </p:spPr>
      </p:pic>
      <p:pic>
        <p:nvPicPr>
          <p:cNvPr id="5" name="Imagen 4"/>
          <p:cNvPicPr>
            <a:picLocks noChangeAspect="1"/>
          </p:cNvPicPr>
          <p:nvPr/>
        </p:nvPicPr>
        <p:blipFill>
          <a:blip r:embed="rId3"/>
          <a:stretch>
            <a:fillRect/>
          </a:stretch>
        </p:blipFill>
        <p:spPr>
          <a:xfrm>
            <a:off x="3851920" y="4628753"/>
            <a:ext cx="1447800" cy="1552575"/>
          </a:xfrm>
          <a:prstGeom prst="rect">
            <a:avLst/>
          </a:prstGeom>
          <a:ln w="88900" cap="sq" cmpd="thickThin">
            <a:solidFill>
              <a:srgbClr val="000000"/>
            </a:solidFill>
            <a:prstDash val="solid"/>
            <a:miter lim="800000"/>
          </a:ln>
          <a:effectLst>
            <a:innerShdw blurRad="76200">
              <a:srgbClr val="000000"/>
            </a:innerShdw>
          </a:effectLst>
        </p:spPr>
      </p:pic>
      <p:pic>
        <p:nvPicPr>
          <p:cNvPr id="6" name="Imagen 5"/>
          <p:cNvPicPr>
            <a:picLocks noChangeAspect="1"/>
          </p:cNvPicPr>
          <p:nvPr/>
        </p:nvPicPr>
        <p:blipFill>
          <a:blip r:embed="rId4"/>
          <a:stretch>
            <a:fillRect/>
          </a:stretch>
        </p:blipFill>
        <p:spPr>
          <a:xfrm>
            <a:off x="6335379" y="4677095"/>
            <a:ext cx="1657350" cy="150423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82416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idx="1"/>
          </p:nvPr>
        </p:nvSpPr>
        <p:spPr>
          <a:xfrm>
            <a:off x="755576" y="908720"/>
            <a:ext cx="7056784" cy="639762"/>
          </a:xfrm>
        </p:spPr>
        <p:txBody>
          <a:bodyPr/>
          <a:lstStyle/>
          <a:p>
            <a:pPr algn="ctr"/>
            <a:endParaRPr lang="es-CO" i="0" dirty="0">
              <a:solidFill>
                <a:srgbClr val="FF0000"/>
              </a:solidFill>
            </a:endParaRPr>
          </a:p>
          <a:p>
            <a:pPr algn="ctr"/>
            <a:r>
              <a:rPr lang="es-CO" sz="2000" dirty="0" smtClean="0"/>
              <a:t>3.6. VIGILAR LAS CONDICIONES EN LOS AMBIENTES DE TRABAJO</a:t>
            </a:r>
            <a:endParaRPr lang="es-CO" sz="2000" dirty="0"/>
          </a:p>
        </p:txBody>
      </p:sp>
      <p:sp>
        <p:nvSpPr>
          <p:cNvPr id="2" name="Rectángulo 1"/>
          <p:cNvSpPr/>
          <p:nvPr/>
        </p:nvSpPr>
        <p:spPr>
          <a:xfrm>
            <a:off x="395536" y="1750948"/>
            <a:ext cx="8437393" cy="707886"/>
          </a:xfrm>
          <a:prstGeom prst="rect">
            <a:avLst/>
          </a:prstGeom>
        </p:spPr>
        <p:txBody>
          <a:bodyPr wrap="square">
            <a:spAutoFit/>
          </a:bodyPr>
          <a:lstStyle/>
          <a:p>
            <a:pPr marL="285750" indent="-285750">
              <a:buFont typeface="Arial" panose="020B0604020202020204" pitchFamily="34" charset="0"/>
              <a:buChar char="•"/>
            </a:pPr>
            <a:r>
              <a:rPr lang="es-CO" sz="2000" dirty="0"/>
              <a:t>El Sistema de Gestión de Seguridad y Salud en el Trabajo continuamente realiza campañas de prevención y capacitación para prevenir accidentes laborales.</a:t>
            </a:r>
          </a:p>
        </p:txBody>
      </p:sp>
      <p:sp>
        <p:nvSpPr>
          <p:cNvPr id="4" name="Rectángulo 3"/>
          <p:cNvSpPr/>
          <p:nvPr/>
        </p:nvSpPr>
        <p:spPr>
          <a:xfrm>
            <a:off x="1763688" y="2924944"/>
            <a:ext cx="7213257" cy="2031325"/>
          </a:xfrm>
          <a:prstGeom prst="rect">
            <a:avLst/>
          </a:prstGeom>
        </p:spPr>
        <p:txBody>
          <a:bodyPr wrap="none">
            <a:spAutoFit/>
          </a:bodyPr>
          <a:lstStyle/>
          <a:p>
            <a:pPr marL="285750" indent="-285750">
              <a:buFont typeface="Arial" panose="020B0604020202020204" pitchFamily="34" charset="0"/>
              <a:buChar char="•"/>
            </a:pPr>
            <a:r>
              <a:rPr lang="es-CO" dirty="0">
                <a:latin typeface="Calibri" panose="020F0502020204030204" pitchFamily="34" charset="0"/>
                <a:ea typeface="Calibri" panose="020F0502020204030204" pitchFamily="34" charset="0"/>
                <a:cs typeface="Times New Roman" panose="02020603050405020304" pitchFamily="18" charset="0"/>
              </a:rPr>
              <a:t>ACTIVIDAD DE </a:t>
            </a:r>
            <a:r>
              <a:rPr lang="es-CO" dirty="0" smtClean="0">
                <a:latin typeface="Calibri" panose="020F0502020204030204" pitchFamily="34" charset="0"/>
                <a:ea typeface="Calibri" panose="020F0502020204030204" pitchFamily="34" charset="0"/>
                <a:cs typeface="Times New Roman" panose="02020603050405020304" pitchFamily="18" charset="0"/>
              </a:rPr>
              <a:t>RUMBA TERAPIA</a:t>
            </a:r>
            <a:r>
              <a:rPr lang="es-CO" dirty="0">
                <a:latin typeface="Calibri" panose="020F0502020204030204" pitchFamily="34" charset="0"/>
                <a:ea typeface="Calibri" panose="020F0502020204030204" pitchFamily="34" charset="0"/>
                <a:cs typeface="Times New Roman" panose="02020603050405020304" pitchFamily="18" charset="0"/>
              </a:rPr>
              <a:t>, YOGA</a:t>
            </a:r>
          </a:p>
          <a:p>
            <a:pPr marL="285750" indent="-285750">
              <a:buFont typeface="Arial" panose="020B0604020202020204" pitchFamily="34" charset="0"/>
              <a:buChar char="•"/>
            </a:pPr>
            <a:r>
              <a:rPr lang="es-CO" dirty="0"/>
              <a:t>CAPACITACIÓN DE RIESGO PÚBLICO PARA LA </a:t>
            </a:r>
            <a:r>
              <a:rPr lang="es-CO" dirty="0" smtClean="0"/>
              <a:t>BRIGADA DE </a:t>
            </a:r>
            <a:r>
              <a:rPr lang="es-CO" dirty="0"/>
              <a:t>EMERGENCIA</a:t>
            </a:r>
          </a:p>
          <a:p>
            <a:pPr marL="285750" indent="-285750">
              <a:buFont typeface="Arial" panose="020B0604020202020204" pitchFamily="34" charset="0"/>
              <a:buChar char="•"/>
            </a:pPr>
            <a:r>
              <a:rPr lang="es-CO" dirty="0"/>
              <a:t>ACTIVIDADES DE CONVIVENCIA LABORAL</a:t>
            </a:r>
          </a:p>
          <a:p>
            <a:pPr marL="285750" lvl="0" indent="-285750">
              <a:buFont typeface="Arial" panose="020B0604020202020204" pitchFamily="34" charset="0"/>
              <a:buChar char="•"/>
            </a:pPr>
            <a:r>
              <a:rPr lang="es-CO" dirty="0"/>
              <a:t>ACTIVIDADES DE GESTIÓN DEL CAMBIO</a:t>
            </a:r>
          </a:p>
          <a:p>
            <a:pPr marL="285750" lvl="0" indent="-285750">
              <a:buFont typeface="Arial" panose="020B0604020202020204" pitchFamily="34" charset="0"/>
              <a:buChar char="•"/>
            </a:pPr>
            <a:r>
              <a:rPr lang="es-CO" dirty="0"/>
              <a:t>ACTIVIDADES DE GESTIÓN DEL CAMBIO</a:t>
            </a:r>
          </a:p>
          <a:p>
            <a:pPr marL="285750" lvl="0" indent="-285750">
              <a:buFont typeface="Arial" panose="020B0604020202020204" pitchFamily="34" charset="0"/>
              <a:buChar char="•"/>
            </a:pPr>
            <a:r>
              <a:rPr lang="es-CO" dirty="0"/>
              <a:t>CAMPAÑAS DE BUEN TRATO</a:t>
            </a:r>
          </a:p>
          <a:p>
            <a:pPr marL="285750" indent="-285750">
              <a:buFont typeface="Arial" panose="020B0604020202020204" pitchFamily="34" charset="0"/>
              <a:buChar char="•"/>
            </a:pPr>
            <a:r>
              <a:rPr lang="es-CO" dirty="0">
                <a:latin typeface="Calibri" panose="020F0502020204030204" pitchFamily="34" charset="0"/>
                <a:ea typeface="Calibri" panose="020F0502020204030204" pitchFamily="34" charset="0"/>
                <a:cs typeface="Times New Roman" panose="02020603050405020304" pitchFamily="18" charset="0"/>
              </a:rPr>
              <a:t> </a:t>
            </a:r>
            <a:r>
              <a:rPr lang="es-CO" dirty="0"/>
              <a:t>PLANES DE ACCIÓN EN LOS SUBSISTEMAS DEL SGSST</a:t>
            </a:r>
          </a:p>
        </p:txBody>
      </p:sp>
      <p:pic>
        <p:nvPicPr>
          <p:cNvPr id="6" name="Imagen 5"/>
          <p:cNvPicPr>
            <a:picLocks noChangeAspect="1"/>
          </p:cNvPicPr>
          <p:nvPr/>
        </p:nvPicPr>
        <p:blipFill>
          <a:blip r:embed="rId2"/>
          <a:stretch>
            <a:fillRect/>
          </a:stretch>
        </p:blipFill>
        <p:spPr>
          <a:xfrm>
            <a:off x="395536" y="3727221"/>
            <a:ext cx="1296144" cy="1695158"/>
          </a:xfrm>
          <a:prstGeom prst="rect">
            <a:avLst/>
          </a:prstGeom>
        </p:spPr>
      </p:pic>
    </p:spTree>
    <p:extLst>
      <p:ext uri="{BB962C8B-B14F-4D97-AF65-F5344CB8AC3E}">
        <p14:creationId xmlns:p14="http://schemas.microsoft.com/office/powerpoint/2010/main" val="1271383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403648" y="978742"/>
            <a:ext cx="5760640" cy="400110"/>
          </a:xfrm>
          <a:prstGeom prst="rect">
            <a:avLst/>
          </a:prstGeom>
        </p:spPr>
        <p:txBody>
          <a:bodyPr wrap="square">
            <a:spAutoFit/>
          </a:bodyPr>
          <a:lstStyle/>
          <a:p>
            <a:pPr algn="ctr">
              <a:spcBef>
                <a:spcPct val="20000"/>
              </a:spcBef>
            </a:pPr>
            <a:r>
              <a:rPr lang="es-CO" sz="2000" b="1" i="1" dirty="0">
                <a:solidFill>
                  <a:srgbClr val="3366CC"/>
                </a:solidFill>
                <a:latin typeface="Arial" panose="020B0604020202020204" pitchFamily="34" charset="0"/>
                <a:cs typeface="Arial" panose="020B0604020202020204" pitchFamily="34" charset="0"/>
              </a:rPr>
              <a:t>4. GESTIÓN DE EMERGENCIAS-IPSE</a:t>
            </a:r>
          </a:p>
        </p:txBody>
      </p:sp>
      <p:sp>
        <p:nvSpPr>
          <p:cNvPr id="8" name="Rectángulo 7"/>
          <p:cNvSpPr/>
          <p:nvPr/>
        </p:nvSpPr>
        <p:spPr>
          <a:xfrm>
            <a:off x="-1026722" y="1412776"/>
            <a:ext cx="6372907" cy="400110"/>
          </a:xfrm>
          <a:prstGeom prst="rect">
            <a:avLst/>
          </a:prstGeom>
        </p:spPr>
        <p:txBody>
          <a:bodyPr wrap="square">
            <a:spAutoFit/>
          </a:bodyPr>
          <a:lstStyle/>
          <a:p>
            <a:pPr algn="ctr">
              <a:spcBef>
                <a:spcPct val="20000"/>
              </a:spcBef>
            </a:pPr>
            <a:r>
              <a:rPr lang="es-CO" sz="2000" b="1" i="1" dirty="0">
                <a:solidFill>
                  <a:srgbClr val="3366CC"/>
                </a:solidFill>
                <a:latin typeface="Arial" panose="020B0604020202020204" pitchFamily="34" charset="0"/>
                <a:cs typeface="Arial" panose="020B0604020202020204" pitchFamily="34" charset="0"/>
              </a:rPr>
              <a:t>4.1. SIMULACRO 2020</a:t>
            </a:r>
          </a:p>
        </p:txBody>
      </p:sp>
      <p:sp>
        <p:nvSpPr>
          <p:cNvPr id="9" name="Marcador de contenido 3"/>
          <p:cNvSpPr>
            <a:spLocks noGrp="1"/>
          </p:cNvSpPr>
          <p:nvPr>
            <p:ph sz="half" idx="4294967295"/>
          </p:nvPr>
        </p:nvSpPr>
        <p:spPr>
          <a:xfrm>
            <a:off x="683568" y="2132856"/>
            <a:ext cx="7643192" cy="1368152"/>
          </a:xfrm>
          <a:prstGeom prst="rect">
            <a:avLst/>
          </a:prstGeom>
        </p:spPr>
        <p:txBody>
          <a:bodyPr/>
          <a:lstStyle/>
          <a:p>
            <a:pPr algn="just"/>
            <a:r>
              <a:rPr lang="es-MX" sz="1800" dirty="0">
                <a:solidFill>
                  <a:schemeClr val="tx1"/>
                </a:solidFill>
                <a:latin typeface="+mn-lt"/>
              </a:rPr>
              <a:t>Para este  año, debido a la contingencia  por el  COVID -19, no se desarrolló  simulacro de evacuación físicamente, </a:t>
            </a:r>
            <a:r>
              <a:rPr lang="es-MX" sz="1800" dirty="0">
                <a:latin typeface="+mn-lt"/>
              </a:rPr>
              <a:t>por el contrario </a:t>
            </a:r>
            <a:r>
              <a:rPr lang="es-MX" sz="1800" dirty="0">
                <a:solidFill>
                  <a:schemeClr val="tx1"/>
                </a:solidFill>
                <a:latin typeface="+mn-lt"/>
              </a:rPr>
              <a:t> se realiz</a:t>
            </a:r>
            <a:r>
              <a:rPr lang="es-MX" sz="1800" dirty="0">
                <a:latin typeface="+mn-lt"/>
              </a:rPr>
              <a:t>ó</a:t>
            </a:r>
            <a:r>
              <a:rPr lang="es-MX" sz="1800" dirty="0">
                <a:solidFill>
                  <a:schemeClr val="tx1"/>
                </a:solidFill>
                <a:latin typeface="+mn-lt"/>
              </a:rPr>
              <a:t> la respecta revisión  del plan de preparación y respuesta ante emergencia, con el ánimo de mantenerlo  actualizado de acuerdo a las condiciones actuales que se están presentando.</a:t>
            </a: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4884" y="3534932"/>
            <a:ext cx="2520280" cy="25202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3534932"/>
            <a:ext cx="3379204" cy="25202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614418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ángulo 8"/>
          <p:cNvSpPr/>
          <p:nvPr/>
        </p:nvSpPr>
        <p:spPr>
          <a:xfrm>
            <a:off x="2272916" y="940658"/>
            <a:ext cx="4752528" cy="400110"/>
          </a:xfrm>
          <a:prstGeom prst="rect">
            <a:avLst/>
          </a:prstGeom>
        </p:spPr>
        <p:txBody>
          <a:bodyPr wrap="square">
            <a:spAutoFit/>
          </a:bodyPr>
          <a:lstStyle/>
          <a:p>
            <a:pPr algn="ctr">
              <a:spcBef>
                <a:spcPct val="20000"/>
              </a:spcBef>
            </a:pPr>
            <a:r>
              <a:rPr lang="es-CO" sz="2000" b="1" i="1" dirty="0">
                <a:solidFill>
                  <a:srgbClr val="3366CC"/>
                </a:solidFill>
                <a:latin typeface="Arial" panose="020B0604020202020204" pitchFamily="34" charset="0"/>
                <a:cs typeface="Arial" panose="020B0604020202020204" pitchFamily="34" charset="0"/>
              </a:rPr>
              <a:t>5. CONVIVENCIA LABORAL</a:t>
            </a:r>
            <a:endParaRPr lang="es-MX" sz="2000" b="1" i="1" dirty="0">
              <a:solidFill>
                <a:srgbClr val="3366CC"/>
              </a:solidFill>
              <a:latin typeface="Arial" panose="020B0604020202020204" pitchFamily="34" charset="0"/>
              <a:cs typeface="Arial" panose="020B0604020202020204" pitchFamily="34" charset="0"/>
            </a:endParaRPr>
          </a:p>
        </p:txBody>
      </p:sp>
      <p:graphicFrame>
        <p:nvGraphicFramePr>
          <p:cNvPr id="11" name="Gráfico 10"/>
          <p:cNvGraphicFramePr>
            <a:graphicFrameLocks/>
          </p:cNvGraphicFramePr>
          <p:nvPr>
            <p:extLst>
              <p:ext uri="{D42A27DB-BD31-4B8C-83A1-F6EECF244321}">
                <p14:modId xmlns:p14="http://schemas.microsoft.com/office/powerpoint/2010/main" val="1703273898"/>
              </p:ext>
            </p:extLst>
          </p:nvPr>
        </p:nvGraphicFramePr>
        <p:xfrm>
          <a:off x="1403648" y="1412776"/>
          <a:ext cx="5976664" cy="3024336"/>
        </p:xfrm>
        <a:graphic>
          <a:graphicData uri="http://schemas.openxmlformats.org/drawingml/2006/chart">
            <c:chart xmlns:c="http://schemas.openxmlformats.org/drawingml/2006/chart" xmlns:r="http://schemas.openxmlformats.org/officeDocument/2006/relationships" r:id="rId3"/>
          </a:graphicData>
        </a:graphic>
      </p:graphicFrame>
      <p:sp>
        <p:nvSpPr>
          <p:cNvPr id="12" name="Marcador de contenido 3"/>
          <p:cNvSpPr>
            <a:spLocks noGrp="1"/>
          </p:cNvSpPr>
          <p:nvPr>
            <p:ph idx="1"/>
          </p:nvPr>
        </p:nvSpPr>
        <p:spPr>
          <a:xfrm>
            <a:off x="1043608" y="4653136"/>
            <a:ext cx="7643192" cy="1368152"/>
          </a:xfrm>
          <a:prstGeom prst="rect">
            <a:avLst/>
          </a:prstGeom>
        </p:spPr>
        <p:txBody>
          <a:bodyPr/>
          <a:lstStyle/>
          <a:p>
            <a:pPr algn="just"/>
            <a:r>
              <a:rPr lang="es-MX" sz="1800" b="1" u="sng" dirty="0">
                <a:solidFill>
                  <a:schemeClr val="tx1"/>
                </a:solidFill>
                <a:latin typeface="Arial Narrow" panose="020B0606020202030204" pitchFamily="34" charset="0"/>
              </a:rPr>
              <a:t>INTERPRETACION:</a:t>
            </a:r>
          </a:p>
          <a:p>
            <a:pPr algn="just"/>
            <a:r>
              <a:rPr lang="es-CO" sz="1800" dirty="0">
                <a:latin typeface="Arial Narrow" panose="020B0606020202030204" pitchFamily="34" charset="0"/>
              </a:rPr>
              <a:t>Para la vigencia anterior, se programaron </a:t>
            </a:r>
            <a:r>
              <a:rPr lang="es-CO" sz="1800" b="1" i="1" u="sng" dirty="0">
                <a:latin typeface="Arial Narrow" panose="020B0606020202030204" pitchFamily="34" charset="0"/>
              </a:rPr>
              <a:t>4</a:t>
            </a:r>
            <a:r>
              <a:rPr lang="es-CO" sz="1800" dirty="0">
                <a:latin typeface="Arial Narrow" panose="020B0606020202030204" pitchFamily="34" charset="0"/>
              </a:rPr>
              <a:t> reuniones mensuales  del Comité de Convivencia Laboral, de las cuales se ejecutaron  en su totalidad, de igual manera no se presentaron quejas por temas de  acoso laboral en las instalaciones del </a:t>
            </a:r>
            <a:r>
              <a:rPr lang="es-CO" sz="1800" b="1" i="1" dirty="0">
                <a:latin typeface="Arial Narrow" panose="020B0606020202030204" pitchFamily="34" charset="0"/>
              </a:rPr>
              <a:t>IPSE.</a:t>
            </a:r>
            <a:endParaRPr lang="es-CO" sz="1800" b="1" i="1" u="sng"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1796416576"/>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ángulo 8"/>
          <p:cNvSpPr/>
          <p:nvPr/>
        </p:nvSpPr>
        <p:spPr>
          <a:xfrm>
            <a:off x="395536" y="880697"/>
            <a:ext cx="4752528" cy="400110"/>
          </a:xfrm>
          <a:prstGeom prst="rect">
            <a:avLst/>
          </a:prstGeom>
        </p:spPr>
        <p:txBody>
          <a:bodyPr wrap="square">
            <a:spAutoFit/>
          </a:bodyPr>
          <a:lstStyle/>
          <a:p>
            <a:pPr algn="ctr">
              <a:spcBef>
                <a:spcPct val="20000"/>
              </a:spcBef>
            </a:pPr>
            <a:r>
              <a:rPr lang="es-CO" sz="2000" b="1" i="1" dirty="0">
                <a:solidFill>
                  <a:srgbClr val="3366CC"/>
                </a:solidFill>
                <a:latin typeface="Arial" panose="020B0604020202020204" pitchFamily="34" charset="0"/>
                <a:cs typeface="Arial" panose="020B0604020202020204" pitchFamily="34" charset="0"/>
              </a:rPr>
              <a:t>5.1. CONVIVENCIA LABORAL</a:t>
            </a:r>
            <a:endParaRPr lang="es-MX" sz="2000" b="1" i="1" dirty="0">
              <a:solidFill>
                <a:srgbClr val="3366CC"/>
              </a:solidFill>
              <a:latin typeface="Arial" panose="020B0604020202020204" pitchFamily="34" charset="0"/>
              <a:cs typeface="Arial" panose="020B0604020202020204" pitchFamily="34" charset="0"/>
            </a:endParaRPr>
          </a:p>
        </p:txBody>
      </p:sp>
      <p:sp>
        <p:nvSpPr>
          <p:cNvPr id="4" name="Rectángulo 3"/>
          <p:cNvSpPr/>
          <p:nvPr/>
        </p:nvSpPr>
        <p:spPr>
          <a:xfrm>
            <a:off x="1691680" y="1625572"/>
            <a:ext cx="619268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ACTIVIDADES DESARROLLADAS POR EL COMITE</a:t>
            </a:r>
          </a:p>
        </p:txBody>
      </p:sp>
      <p:graphicFrame>
        <p:nvGraphicFramePr>
          <p:cNvPr id="3" name="Tabla 2"/>
          <p:cNvGraphicFramePr>
            <a:graphicFrameLocks noGrp="1"/>
          </p:cNvGraphicFramePr>
          <p:nvPr>
            <p:extLst>
              <p:ext uri="{D42A27DB-BD31-4B8C-83A1-F6EECF244321}">
                <p14:modId xmlns:p14="http://schemas.microsoft.com/office/powerpoint/2010/main" val="102280101"/>
              </p:ext>
            </p:extLst>
          </p:nvPr>
        </p:nvGraphicFramePr>
        <p:xfrm>
          <a:off x="403637" y="2492896"/>
          <a:ext cx="8395146" cy="3588420"/>
        </p:xfrm>
        <a:graphic>
          <a:graphicData uri="http://schemas.openxmlformats.org/drawingml/2006/table">
            <a:tbl>
              <a:tblPr>
                <a:tableStyleId>{5C22544A-7EE6-4342-B048-85BDC9FD1C3A}</a:tableStyleId>
              </a:tblPr>
              <a:tblGrid>
                <a:gridCol w="1871616">
                  <a:extLst>
                    <a:ext uri="{9D8B030D-6E8A-4147-A177-3AD203B41FA5}">
                      <a16:colId xmlns:a16="http://schemas.microsoft.com/office/drawing/2014/main" val="4289007928"/>
                    </a:ext>
                  </a:extLst>
                </a:gridCol>
                <a:gridCol w="1790241">
                  <a:extLst>
                    <a:ext uri="{9D8B030D-6E8A-4147-A177-3AD203B41FA5}">
                      <a16:colId xmlns:a16="http://schemas.microsoft.com/office/drawing/2014/main" val="2642203916"/>
                    </a:ext>
                  </a:extLst>
                </a:gridCol>
                <a:gridCol w="4733289">
                  <a:extLst>
                    <a:ext uri="{9D8B030D-6E8A-4147-A177-3AD203B41FA5}">
                      <a16:colId xmlns:a16="http://schemas.microsoft.com/office/drawing/2014/main" val="1199055773"/>
                    </a:ext>
                  </a:extLst>
                </a:gridCol>
              </a:tblGrid>
              <a:tr h="239228">
                <a:tc>
                  <a:txBody>
                    <a:bodyPr/>
                    <a:lstStyle/>
                    <a:p>
                      <a:pPr algn="l" fontAlgn="b"/>
                      <a:r>
                        <a:rPr lang="es-CO" sz="1200" b="1" u="none" strike="noStrike" dirty="0">
                          <a:effectLst/>
                        </a:rPr>
                        <a:t>                          NO. RADICADO</a:t>
                      </a:r>
                      <a:endParaRPr lang="es-CO" sz="120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l" fontAlgn="b"/>
                      <a:r>
                        <a:rPr lang="es-CO" sz="1200" b="1" u="none" strike="noStrike" dirty="0">
                          <a:effectLst/>
                        </a:rPr>
                        <a:t>AREA</a:t>
                      </a:r>
                      <a:endParaRPr lang="es-CO" sz="120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l" fontAlgn="b"/>
                      <a:r>
                        <a:rPr lang="es-CO" sz="1200" b="1" u="none" strike="noStrike" dirty="0">
                          <a:effectLst/>
                        </a:rPr>
                        <a:t>ACTIVIDAD</a:t>
                      </a:r>
                      <a:endParaRPr lang="es-CO" sz="1200" b="1"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4144920712"/>
                  </a:ext>
                </a:extLst>
              </a:tr>
              <a:tr h="478456">
                <a:tc>
                  <a:txBody>
                    <a:bodyPr/>
                    <a:lstStyle/>
                    <a:p>
                      <a:pPr algn="r" fontAlgn="ctr"/>
                      <a:r>
                        <a:rPr lang="es-CO" sz="1200" u="none" strike="noStrike" dirty="0">
                          <a:effectLst/>
                        </a:rPr>
                        <a:t>20201530000566</a:t>
                      </a:r>
                      <a:endParaRPr lang="es-CO" sz="12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l" fontAlgn="ctr"/>
                      <a:r>
                        <a:rPr lang="es-CO" sz="1200" u="none" strike="noStrike" dirty="0">
                          <a:effectLst/>
                        </a:rPr>
                        <a:t>Comité de Convivencia Laboral</a:t>
                      </a:r>
                      <a:endParaRPr lang="es-CO" sz="12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l" fontAlgn="ctr"/>
                      <a:r>
                        <a:rPr lang="es-CO" sz="1200" u="none" strike="noStrike" dirty="0">
                          <a:effectLst/>
                        </a:rPr>
                        <a:t>Establecer actividades de fortalecimiento de convivencia laboral del Instituto.</a:t>
                      </a:r>
                      <a:endParaRPr lang="es-CO" sz="12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705304128"/>
                  </a:ext>
                </a:extLst>
              </a:tr>
              <a:tr h="478456">
                <a:tc>
                  <a:txBody>
                    <a:bodyPr/>
                    <a:lstStyle/>
                    <a:p>
                      <a:pPr algn="r" fontAlgn="ctr"/>
                      <a:r>
                        <a:rPr lang="es-CO" sz="1200" u="none" strike="noStrike">
                          <a:effectLst/>
                        </a:rPr>
                        <a:t>20201530001276</a:t>
                      </a:r>
                      <a:endParaRPr lang="es-CO" sz="12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ctr"/>
                      <a:r>
                        <a:rPr lang="es-CO" sz="1200" u="none" strike="noStrike" dirty="0">
                          <a:effectLst/>
                        </a:rPr>
                        <a:t>Comité de Convivencia Laboral</a:t>
                      </a:r>
                      <a:endParaRPr lang="es-CO" sz="12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l" fontAlgn="ctr"/>
                      <a:r>
                        <a:rPr lang="es-CO" sz="1200" u="none" strike="noStrike">
                          <a:effectLst/>
                        </a:rPr>
                        <a:t>Presentación al Director General del IPSE la actvidad virtual en vivo , para todos los colaboradores del IPSE.</a:t>
                      </a:r>
                      <a:endParaRPr lang="es-CO" sz="1200" b="0" i="0" u="none" strike="noStrike">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626860967"/>
                  </a:ext>
                </a:extLst>
              </a:tr>
              <a:tr h="478456">
                <a:tc>
                  <a:txBody>
                    <a:bodyPr/>
                    <a:lstStyle/>
                    <a:p>
                      <a:pPr algn="r" fontAlgn="ctr"/>
                      <a:r>
                        <a:rPr lang="es-CO" sz="1200" u="none" strike="noStrike">
                          <a:effectLst/>
                        </a:rPr>
                        <a:t>20201530001276</a:t>
                      </a:r>
                      <a:endParaRPr lang="es-CO" sz="12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ctr"/>
                      <a:r>
                        <a:rPr lang="es-CO" sz="1200" u="none" strike="noStrike">
                          <a:effectLst/>
                        </a:rPr>
                        <a:t>Comité de Convivencia Laboral</a:t>
                      </a:r>
                      <a:endParaRPr lang="es-CO" sz="12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b"/>
                      <a:r>
                        <a:rPr lang="es-CO" sz="1200" u="none" strike="noStrike">
                          <a:effectLst/>
                        </a:rPr>
                        <a:t>Estar atentos para cualquier situación de posible acoso laboral que se pueda llegar a presentar en el IPSE.</a:t>
                      </a:r>
                      <a:endParaRPr lang="es-CO" sz="1200" b="0" i="0" u="none" strike="noStrike">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488982477"/>
                  </a:ext>
                </a:extLst>
              </a:tr>
              <a:tr h="478456">
                <a:tc>
                  <a:txBody>
                    <a:bodyPr/>
                    <a:lstStyle/>
                    <a:p>
                      <a:pPr algn="r" fontAlgn="b"/>
                      <a:r>
                        <a:rPr lang="es-CO" sz="1200" u="none" strike="noStrike">
                          <a:effectLst/>
                        </a:rPr>
                        <a:t>20201530002416</a:t>
                      </a:r>
                      <a:endParaRPr lang="es-CO" sz="12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ctr"/>
                      <a:r>
                        <a:rPr lang="es-CO" sz="1200" u="none" strike="noStrike">
                          <a:effectLst/>
                        </a:rPr>
                        <a:t>Comité de Convivencia Laboral</a:t>
                      </a:r>
                      <a:endParaRPr lang="es-CO" sz="12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b"/>
                      <a:r>
                        <a:rPr lang="es-CO" sz="1200" u="none" strike="noStrike" dirty="0">
                          <a:effectLst/>
                        </a:rPr>
                        <a:t>Socialización Campañas de Buen Trato.</a:t>
                      </a:r>
                      <a:endParaRPr lang="es-CO" sz="12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2297078263"/>
                  </a:ext>
                </a:extLst>
              </a:tr>
              <a:tr h="478456">
                <a:tc>
                  <a:txBody>
                    <a:bodyPr/>
                    <a:lstStyle/>
                    <a:p>
                      <a:pPr algn="r" fontAlgn="b"/>
                      <a:r>
                        <a:rPr lang="es-CO" sz="1200" u="none" strike="noStrike">
                          <a:effectLst/>
                        </a:rPr>
                        <a:t>20201530002416</a:t>
                      </a:r>
                      <a:endParaRPr lang="es-CO" sz="12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ctr"/>
                      <a:r>
                        <a:rPr lang="es-CO" sz="1200" u="none" strike="noStrike">
                          <a:effectLst/>
                        </a:rPr>
                        <a:t>Comité de Convivencia Laboral</a:t>
                      </a:r>
                      <a:endParaRPr lang="es-CO" sz="12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b"/>
                      <a:r>
                        <a:rPr lang="es-CO" sz="1200" u="none" strike="noStrike" dirty="0">
                          <a:effectLst/>
                        </a:rPr>
                        <a:t>Capacitación para el manejo de Riego Psicosocial con el trabajo en casa</a:t>
                      </a:r>
                      <a:endParaRPr lang="es-CO" sz="12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2117891785"/>
                  </a:ext>
                </a:extLst>
              </a:tr>
              <a:tr h="478456">
                <a:tc>
                  <a:txBody>
                    <a:bodyPr/>
                    <a:lstStyle/>
                    <a:p>
                      <a:pPr algn="r" fontAlgn="ctr"/>
                      <a:r>
                        <a:rPr lang="es-CO" sz="1200" u="none" strike="noStrike">
                          <a:effectLst/>
                        </a:rPr>
                        <a:t>20201530003476</a:t>
                      </a:r>
                      <a:endParaRPr lang="es-CO" sz="12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ctr"/>
                      <a:r>
                        <a:rPr lang="es-CO" sz="1200" u="none" strike="noStrike">
                          <a:effectLst/>
                        </a:rPr>
                        <a:t>Comité de Convivencia Laboral</a:t>
                      </a:r>
                      <a:endParaRPr lang="es-CO" sz="12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b"/>
                      <a:r>
                        <a:rPr lang="es-CO" sz="1200" u="none" strike="noStrike">
                          <a:effectLst/>
                        </a:rPr>
                        <a:t> Continua Campañas de Buen Trato.</a:t>
                      </a:r>
                      <a:endParaRPr lang="es-CO" sz="1200" b="0" i="0" u="none" strike="noStrike">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2485867224"/>
                  </a:ext>
                </a:extLst>
              </a:tr>
              <a:tr h="478456">
                <a:tc>
                  <a:txBody>
                    <a:bodyPr/>
                    <a:lstStyle/>
                    <a:p>
                      <a:pPr algn="r" fontAlgn="ctr"/>
                      <a:r>
                        <a:rPr lang="es-CO" sz="1200" u="none" strike="noStrike">
                          <a:effectLst/>
                        </a:rPr>
                        <a:t>20201530003476</a:t>
                      </a:r>
                      <a:endParaRPr lang="es-CO" sz="12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ctr"/>
                      <a:r>
                        <a:rPr lang="es-CO" sz="1200" u="none" strike="noStrike">
                          <a:effectLst/>
                        </a:rPr>
                        <a:t>Comité de Convivencia Laboral</a:t>
                      </a:r>
                      <a:endParaRPr lang="es-CO" sz="12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b"/>
                      <a:r>
                        <a:rPr lang="es-CO" sz="1200" u="none" strike="noStrike" dirty="0">
                          <a:effectLst/>
                        </a:rPr>
                        <a:t>Realización</a:t>
                      </a:r>
                      <a:r>
                        <a:rPr lang="es-CO" sz="1200" u="none" strike="noStrike" baseline="0" dirty="0">
                          <a:effectLst/>
                        </a:rPr>
                        <a:t> de las </a:t>
                      </a:r>
                      <a:r>
                        <a:rPr lang="es-CO" sz="1200" u="none" strike="noStrike" dirty="0">
                          <a:effectLst/>
                        </a:rPr>
                        <a:t>elecciones del nuevo comité de Convivencia Laboral diciembre 2020 a diciembre 2022.</a:t>
                      </a:r>
                      <a:endParaRPr lang="es-CO" sz="12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1031737530"/>
                  </a:ext>
                </a:extLst>
              </a:tr>
            </a:tbl>
          </a:graphicData>
        </a:graphic>
      </p:graphicFrame>
    </p:spTree>
    <p:extLst>
      <p:ext uri="{BB962C8B-B14F-4D97-AF65-F5344CB8AC3E}">
        <p14:creationId xmlns:p14="http://schemas.microsoft.com/office/powerpoint/2010/main" val="1728794859"/>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ángulo 8"/>
          <p:cNvSpPr/>
          <p:nvPr/>
        </p:nvSpPr>
        <p:spPr>
          <a:xfrm>
            <a:off x="2051720" y="802192"/>
            <a:ext cx="4752528" cy="400110"/>
          </a:xfrm>
          <a:prstGeom prst="rect">
            <a:avLst/>
          </a:prstGeom>
        </p:spPr>
        <p:txBody>
          <a:bodyPr wrap="square">
            <a:spAutoFit/>
          </a:bodyPr>
          <a:lstStyle/>
          <a:p>
            <a:pPr algn="ctr">
              <a:spcBef>
                <a:spcPct val="20000"/>
              </a:spcBef>
            </a:pPr>
            <a:r>
              <a:rPr lang="es-CO" sz="2000" b="1" i="1" dirty="0">
                <a:solidFill>
                  <a:srgbClr val="3366CC"/>
                </a:solidFill>
                <a:latin typeface="Arial" panose="020B0604020202020204" pitchFamily="34" charset="0"/>
                <a:cs typeface="Arial" panose="020B0604020202020204" pitchFamily="34" charset="0"/>
              </a:rPr>
              <a:t>6. COPASST</a:t>
            </a:r>
            <a:endParaRPr lang="es-MX" sz="2000" b="1" i="1" dirty="0">
              <a:solidFill>
                <a:srgbClr val="3366CC"/>
              </a:solidFill>
              <a:latin typeface="Arial" panose="020B0604020202020204" pitchFamily="34" charset="0"/>
              <a:cs typeface="Arial" panose="020B0604020202020204" pitchFamily="34" charset="0"/>
            </a:endParaRPr>
          </a:p>
        </p:txBody>
      </p:sp>
      <p:sp>
        <p:nvSpPr>
          <p:cNvPr id="12" name="Marcador de contenido 3"/>
          <p:cNvSpPr>
            <a:spLocks noGrp="1"/>
          </p:cNvSpPr>
          <p:nvPr>
            <p:ph idx="1"/>
          </p:nvPr>
        </p:nvSpPr>
        <p:spPr>
          <a:xfrm>
            <a:off x="827584" y="4581128"/>
            <a:ext cx="7643192" cy="1368152"/>
          </a:xfrm>
          <a:prstGeom prst="rect">
            <a:avLst/>
          </a:prstGeom>
        </p:spPr>
        <p:txBody>
          <a:bodyPr/>
          <a:lstStyle/>
          <a:p>
            <a:pPr algn="just"/>
            <a:r>
              <a:rPr lang="es-MX" sz="1800" b="1" u="sng" dirty="0">
                <a:solidFill>
                  <a:schemeClr val="tx1"/>
                </a:solidFill>
                <a:latin typeface="Arial Narrow" panose="020B0606020202030204" pitchFamily="34" charset="0"/>
              </a:rPr>
              <a:t>INTERPRETACION:</a:t>
            </a:r>
          </a:p>
          <a:p>
            <a:pPr algn="just"/>
            <a:r>
              <a:rPr lang="es-CO" sz="1800" dirty="0">
                <a:latin typeface="Arial Narrow" panose="020B0606020202030204" pitchFamily="34" charset="0"/>
              </a:rPr>
              <a:t>Para la vigencia anterior, se programaron </a:t>
            </a:r>
            <a:r>
              <a:rPr lang="es-CO" sz="1800" b="1" i="1" u="sng" dirty="0">
                <a:latin typeface="Arial Narrow" panose="020B0606020202030204" pitchFamily="34" charset="0"/>
              </a:rPr>
              <a:t>12</a:t>
            </a:r>
            <a:r>
              <a:rPr lang="es-CO" sz="1800" dirty="0">
                <a:latin typeface="Arial Narrow" panose="020B0606020202030204" pitchFamily="34" charset="0"/>
              </a:rPr>
              <a:t> reuniones mensuales  del comité Paritario de Seguridad  y Salud en el Trabajo, de las cuales se ejecutaron  en su totalidad.</a:t>
            </a:r>
          </a:p>
          <a:p>
            <a:pPr algn="just"/>
            <a:endParaRPr lang="es-CO" sz="1800" b="1" i="1" u="sng" dirty="0">
              <a:solidFill>
                <a:schemeClr val="tx1"/>
              </a:solidFill>
              <a:latin typeface="Arial Narrow" panose="020B0606020202030204" pitchFamily="34" charset="0"/>
            </a:endParaRPr>
          </a:p>
          <a:p>
            <a:pPr algn="just"/>
            <a:endParaRPr lang="es-CO" sz="1800" b="1" i="1" u="sng" dirty="0">
              <a:latin typeface="Arial Narrow" panose="020B0606020202030204" pitchFamily="34" charset="0"/>
            </a:endParaRPr>
          </a:p>
          <a:p>
            <a:pPr algn="just"/>
            <a:endParaRPr lang="es-CO" sz="1800" b="1" i="1" u="sng" dirty="0">
              <a:solidFill>
                <a:schemeClr val="tx1"/>
              </a:solidFill>
              <a:latin typeface="Arial Narrow" panose="020B0606020202030204" pitchFamily="34" charset="0"/>
            </a:endParaRPr>
          </a:p>
          <a:p>
            <a:pPr algn="just"/>
            <a:endParaRPr lang="es-CO" sz="1800" b="1" i="1" u="sng" dirty="0">
              <a:latin typeface="Arial Narrow" panose="020B0606020202030204" pitchFamily="34" charset="0"/>
            </a:endParaRPr>
          </a:p>
          <a:p>
            <a:pPr algn="just"/>
            <a:endParaRPr lang="es-CO" sz="1800" b="1" i="1" u="sng" dirty="0">
              <a:solidFill>
                <a:schemeClr val="tx1"/>
              </a:solidFill>
              <a:latin typeface="Arial Narrow" panose="020B0606020202030204" pitchFamily="34" charset="0"/>
            </a:endParaRPr>
          </a:p>
          <a:p>
            <a:pPr algn="just"/>
            <a:endParaRPr lang="es-CO" sz="1800" b="1" i="1" u="sng" dirty="0">
              <a:latin typeface="Arial Narrow" panose="020B0606020202030204" pitchFamily="34" charset="0"/>
            </a:endParaRPr>
          </a:p>
          <a:p>
            <a:pPr algn="just"/>
            <a:endParaRPr lang="es-CO" sz="1800" b="1" i="1" u="sng" dirty="0">
              <a:solidFill>
                <a:schemeClr val="tx1"/>
              </a:solidFill>
              <a:latin typeface="Arial Narrow" panose="020B0606020202030204" pitchFamily="34" charset="0"/>
            </a:endParaRPr>
          </a:p>
          <a:p>
            <a:pPr algn="just"/>
            <a:endParaRPr lang="es-CO" sz="1800" b="1" i="1" u="sng" dirty="0">
              <a:solidFill>
                <a:schemeClr val="tx1"/>
              </a:solidFill>
              <a:latin typeface="Arial Narrow" panose="020B0606020202030204" pitchFamily="34" charset="0"/>
            </a:endParaRPr>
          </a:p>
        </p:txBody>
      </p:sp>
      <p:graphicFrame>
        <p:nvGraphicFramePr>
          <p:cNvPr id="5" name="Gráfico 4"/>
          <p:cNvGraphicFramePr>
            <a:graphicFrameLocks/>
          </p:cNvGraphicFramePr>
          <p:nvPr>
            <p:extLst>
              <p:ext uri="{D42A27DB-BD31-4B8C-83A1-F6EECF244321}">
                <p14:modId xmlns:p14="http://schemas.microsoft.com/office/powerpoint/2010/main" val="4091102712"/>
              </p:ext>
            </p:extLst>
          </p:nvPr>
        </p:nvGraphicFramePr>
        <p:xfrm>
          <a:off x="1907704" y="1280807"/>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352794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rot="18506551">
            <a:off x="4928244" y="2756920"/>
            <a:ext cx="4000467" cy="1738501"/>
          </a:xfrm>
          <a:prstGeom prst="rect">
            <a:avLst/>
          </a:prstGeom>
        </p:spPr>
      </p:pic>
      <p:sp>
        <p:nvSpPr>
          <p:cNvPr id="2" name="Título 1"/>
          <p:cNvSpPr>
            <a:spLocks noGrp="1"/>
          </p:cNvSpPr>
          <p:nvPr>
            <p:ph type="title"/>
          </p:nvPr>
        </p:nvSpPr>
        <p:spPr>
          <a:xfrm>
            <a:off x="827584" y="764704"/>
            <a:ext cx="3082305" cy="648072"/>
          </a:xfrm>
        </p:spPr>
        <p:txBody>
          <a:bodyPr/>
          <a:lstStyle/>
          <a:p>
            <a:r>
              <a:rPr lang="es-CO" sz="2000" b="1" i="0" dirty="0">
                <a:latin typeface="Arial Narrow" panose="020B0606020202030204" pitchFamily="34" charset="0"/>
              </a:rPr>
              <a:t>CONTENIDO</a:t>
            </a:r>
          </a:p>
        </p:txBody>
      </p:sp>
      <p:sp>
        <p:nvSpPr>
          <p:cNvPr id="3" name="Marcador de contenido 2"/>
          <p:cNvSpPr>
            <a:spLocks noGrp="1"/>
          </p:cNvSpPr>
          <p:nvPr>
            <p:ph idx="1"/>
          </p:nvPr>
        </p:nvSpPr>
        <p:spPr>
          <a:xfrm>
            <a:off x="827583" y="1412776"/>
            <a:ext cx="4406529" cy="4320480"/>
          </a:xfrm>
        </p:spPr>
        <p:txBody>
          <a:bodyPr/>
          <a:lstStyle/>
          <a:p>
            <a:pPr marL="0" indent="0">
              <a:lnSpc>
                <a:spcPct val="200000"/>
              </a:lnSpc>
              <a:buNone/>
            </a:pPr>
            <a:r>
              <a:rPr lang="es-CO" sz="1800" b="1" dirty="0">
                <a:solidFill>
                  <a:schemeClr val="tx1"/>
                </a:solidFill>
                <a:latin typeface="Arial Narrow" panose="020B0606020202030204" pitchFamily="34" charset="0"/>
              </a:rPr>
              <a:t>8.AUSENTISMO.</a:t>
            </a:r>
          </a:p>
          <a:p>
            <a:pPr marL="0" indent="0">
              <a:lnSpc>
                <a:spcPct val="200000"/>
              </a:lnSpc>
              <a:buNone/>
            </a:pPr>
            <a:r>
              <a:rPr lang="es-CO" sz="1800" b="1" dirty="0">
                <a:solidFill>
                  <a:schemeClr val="tx1"/>
                </a:solidFill>
                <a:latin typeface="Arial Narrow" panose="020B0606020202030204" pitchFamily="34" charset="0"/>
              </a:rPr>
              <a:t>9.ACCIDENTALIDAD.</a:t>
            </a:r>
          </a:p>
          <a:p>
            <a:pPr marL="0" indent="0">
              <a:lnSpc>
                <a:spcPct val="200000"/>
              </a:lnSpc>
              <a:buNone/>
            </a:pPr>
            <a:r>
              <a:rPr lang="es-CO" sz="1800" b="1" dirty="0">
                <a:solidFill>
                  <a:schemeClr val="tx1"/>
                </a:solidFill>
                <a:latin typeface="Arial Narrow" panose="020B0606020202030204" pitchFamily="34" charset="0"/>
              </a:rPr>
              <a:t>10.EVALUAICON SG-SST.</a:t>
            </a:r>
          </a:p>
          <a:p>
            <a:pPr marL="0" indent="0">
              <a:lnSpc>
                <a:spcPct val="200000"/>
              </a:lnSpc>
              <a:buNone/>
            </a:pPr>
            <a:r>
              <a:rPr lang="es-CO" sz="1800" b="1" dirty="0">
                <a:solidFill>
                  <a:schemeClr val="tx1"/>
                </a:solidFill>
                <a:latin typeface="Arial Narrow" panose="020B0606020202030204" pitchFamily="34" charset="0"/>
              </a:rPr>
              <a:t>11.</a:t>
            </a:r>
            <a:r>
              <a:rPr lang="es-MX" sz="1800" b="1" dirty="0">
                <a:solidFill>
                  <a:schemeClr val="tx1"/>
                </a:solidFill>
                <a:latin typeface="Arial Narrow" panose="020B0606020202030204" pitchFamily="34" charset="0"/>
              </a:rPr>
              <a:t> INFORMES DE SEGUIMIENTIO A LA CONTRATACIÓN EN EL COMPONENTE DEL SGSST</a:t>
            </a:r>
            <a:r>
              <a:rPr lang="es-CO" sz="1800" b="1" dirty="0">
                <a:solidFill>
                  <a:schemeClr val="tx1"/>
                </a:solidFill>
                <a:latin typeface="Arial Narrow" panose="020B0606020202030204" pitchFamily="34" charset="0"/>
              </a:rPr>
              <a:t>.</a:t>
            </a:r>
          </a:p>
          <a:p>
            <a:pPr marL="0" indent="0">
              <a:lnSpc>
                <a:spcPct val="200000"/>
              </a:lnSpc>
              <a:buNone/>
            </a:pPr>
            <a:r>
              <a:rPr lang="es-CO" sz="1800" b="1" dirty="0">
                <a:solidFill>
                  <a:schemeClr val="tx1"/>
                </a:solidFill>
                <a:latin typeface="Arial Narrow" panose="020B0606020202030204" pitchFamily="34" charset="0"/>
              </a:rPr>
              <a:t>12.COMPONENTE AMAZONAS.</a:t>
            </a:r>
          </a:p>
          <a:p>
            <a:pPr marL="0" indent="0">
              <a:lnSpc>
                <a:spcPct val="200000"/>
              </a:lnSpc>
              <a:buNone/>
            </a:pPr>
            <a:r>
              <a:rPr lang="es-CO" sz="1800" b="1" dirty="0">
                <a:solidFill>
                  <a:schemeClr val="tx1"/>
                </a:solidFill>
                <a:latin typeface="Arial Narrow" panose="020B0606020202030204" pitchFamily="34" charset="0"/>
              </a:rPr>
              <a:t>13.AUDITORIAS</a:t>
            </a:r>
          </a:p>
          <a:p>
            <a:pPr marL="0" indent="0">
              <a:buNone/>
            </a:pPr>
            <a:endParaRPr lang="es-CO" dirty="0">
              <a:latin typeface="Arial Narrow" panose="020B0606020202030204" pitchFamily="34" charset="0"/>
            </a:endParaRPr>
          </a:p>
        </p:txBody>
      </p:sp>
    </p:spTree>
    <p:extLst>
      <p:ext uri="{BB962C8B-B14F-4D97-AF65-F5344CB8AC3E}">
        <p14:creationId xmlns:p14="http://schemas.microsoft.com/office/powerpoint/2010/main" val="448096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ángulo 8"/>
          <p:cNvSpPr/>
          <p:nvPr/>
        </p:nvSpPr>
        <p:spPr>
          <a:xfrm>
            <a:off x="-828600" y="980728"/>
            <a:ext cx="4752528" cy="400110"/>
          </a:xfrm>
          <a:prstGeom prst="rect">
            <a:avLst/>
          </a:prstGeom>
        </p:spPr>
        <p:txBody>
          <a:bodyPr wrap="square">
            <a:spAutoFit/>
          </a:bodyPr>
          <a:lstStyle/>
          <a:p>
            <a:pPr algn="ctr">
              <a:spcBef>
                <a:spcPct val="20000"/>
              </a:spcBef>
            </a:pPr>
            <a:r>
              <a:rPr lang="es-CO" sz="2000" b="1" i="1" dirty="0">
                <a:solidFill>
                  <a:srgbClr val="3366CC"/>
                </a:solidFill>
                <a:latin typeface="Arial" panose="020B0604020202020204" pitchFamily="34" charset="0"/>
                <a:cs typeface="Arial" panose="020B0604020202020204" pitchFamily="34" charset="0"/>
              </a:rPr>
              <a:t>6.1.COPASST</a:t>
            </a:r>
            <a:endParaRPr lang="es-MX" sz="2000" b="1" i="1" dirty="0">
              <a:solidFill>
                <a:srgbClr val="3366CC"/>
              </a:solidFill>
              <a:latin typeface="Arial" panose="020B0604020202020204" pitchFamily="34" charset="0"/>
              <a:cs typeface="Arial" panose="020B0604020202020204" pitchFamily="34" charset="0"/>
            </a:endParaRPr>
          </a:p>
        </p:txBody>
      </p:sp>
      <p:sp>
        <p:nvSpPr>
          <p:cNvPr id="4" name="Rectángulo 3"/>
          <p:cNvSpPr/>
          <p:nvPr/>
        </p:nvSpPr>
        <p:spPr>
          <a:xfrm>
            <a:off x="1691680" y="1370396"/>
            <a:ext cx="619268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ACTIVIADADES DESARROLLADAS POR EL COMITE</a:t>
            </a:r>
          </a:p>
        </p:txBody>
      </p:sp>
      <p:graphicFrame>
        <p:nvGraphicFramePr>
          <p:cNvPr id="5" name="Tabla 4"/>
          <p:cNvGraphicFramePr>
            <a:graphicFrameLocks noGrp="1"/>
          </p:cNvGraphicFramePr>
          <p:nvPr>
            <p:extLst>
              <p:ext uri="{D42A27DB-BD31-4B8C-83A1-F6EECF244321}">
                <p14:modId xmlns:p14="http://schemas.microsoft.com/office/powerpoint/2010/main" val="1866743970"/>
              </p:ext>
            </p:extLst>
          </p:nvPr>
        </p:nvGraphicFramePr>
        <p:xfrm>
          <a:off x="1331640" y="2132856"/>
          <a:ext cx="7200800" cy="4389014"/>
        </p:xfrm>
        <a:graphic>
          <a:graphicData uri="http://schemas.openxmlformats.org/drawingml/2006/table">
            <a:tbl>
              <a:tblPr>
                <a:tableStyleId>{5C22544A-7EE6-4342-B048-85BDC9FD1C3A}</a:tableStyleId>
              </a:tblPr>
              <a:tblGrid>
                <a:gridCol w="1787249">
                  <a:extLst>
                    <a:ext uri="{9D8B030D-6E8A-4147-A177-3AD203B41FA5}">
                      <a16:colId xmlns:a16="http://schemas.microsoft.com/office/drawing/2014/main" val="1893955432"/>
                    </a:ext>
                  </a:extLst>
                </a:gridCol>
                <a:gridCol w="893624">
                  <a:extLst>
                    <a:ext uri="{9D8B030D-6E8A-4147-A177-3AD203B41FA5}">
                      <a16:colId xmlns:a16="http://schemas.microsoft.com/office/drawing/2014/main" val="1570802845"/>
                    </a:ext>
                  </a:extLst>
                </a:gridCol>
                <a:gridCol w="4519927">
                  <a:extLst>
                    <a:ext uri="{9D8B030D-6E8A-4147-A177-3AD203B41FA5}">
                      <a16:colId xmlns:a16="http://schemas.microsoft.com/office/drawing/2014/main" val="3555099003"/>
                    </a:ext>
                  </a:extLst>
                </a:gridCol>
              </a:tblGrid>
              <a:tr h="160224">
                <a:tc>
                  <a:txBody>
                    <a:bodyPr/>
                    <a:lstStyle/>
                    <a:p>
                      <a:pPr algn="l" fontAlgn="b"/>
                      <a:r>
                        <a:rPr lang="es-CO" sz="1000" u="none" strike="noStrike">
                          <a:effectLst/>
                        </a:rPr>
                        <a:t>No RADICADO</a:t>
                      </a:r>
                      <a:endParaRPr lang="es-CO" sz="1000" b="0" i="0" u="none" strike="noStrike">
                        <a:solidFill>
                          <a:srgbClr val="000000"/>
                        </a:solidFill>
                        <a:effectLst/>
                        <a:latin typeface="Rockwell" panose="02060603020205020403" pitchFamily="18" charset="0"/>
                      </a:endParaRPr>
                    </a:p>
                  </a:txBody>
                  <a:tcPr marL="8433" marR="8433" marT="8433" marB="0" anchor="b"/>
                </a:tc>
                <a:tc>
                  <a:txBody>
                    <a:bodyPr/>
                    <a:lstStyle/>
                    <a:p>
                      <a:pPr algn="l" fontAlgn="b"/>
                      <a:r>
                        <a:rPr lang="es-CO" sz="1000" u="none" strike="noStrike">
                          <a:effectLst/>
                        </a:rPr>
                        <a:t>AREA</a:t>
                      </a:r>
                      <a:endParaRPr lang="es-CO" sz="1000" b="0" i="0" u="none" strike="noStrike">
                        <a:solidFill>
                          <a:srgbClr val="000000"/>
                        </a:solidFill>
                        <a:effectLst/>
                        <a:latin typeface="Rockwell" panose="02060603020205020403" pitchFamily="18" charset="0"/>
                      </a:endParaRPr>
                    </a:p>
                  </a:txBody>
                  <a:tcPr marL="8433" marR="8433" marT="8433" marB="0" anchor="b"/>
                </a:tc>
                <a:tc>
                  <a:txBody>
                    <a:bodyPr/>
                    <a:lstStyle/>
                    <a:p>
                      <a:pPr algn="l" fontAlgn="b"/>
                      <a:r>
                        <a:rPr lang="es-CO" sz="1000" u="none" strike="noStrike">
                          <a:effectLst/>
                        </a:rPr>
                        <a:t>ACTIVIDAD</a:t>
                      </a:r>
                      <a:endParaRPr lang="es-CO" sz="1000" b="0" i="0" u="none" strike="noStrike">
                        <a:solidFill>
                          <a:srgbClr val="000000"/>
                        </a:solidFill>
                        <a:effectLst/>
                        <a:latin typeface="Rockwell" panose="02060603020205020403" pitchFamily="18" charset="0"/>
                      </a:endParaRPr>
                    </a:p>
                  </a:txBody>
                  <a:tcPr marL="8433" marR="8433" marT="8433" marB="0" anchor="b"/>
                </a:tc>
                <a:extLst>
                  <a:ext uri="{0D108BD9-81ED-4DB2-BD59-A6C34878D82A}">
                    <a16:rowId xmlns:a16="http://schemas.microsoft.com/office/drawing/2014/main" val="1907931289"/>
                  </a:ext>
                </a:extLst>
              </a:tr>
              <a:tr h="320447">
                <a:tc>
                  <a:txBody>
                    <a:bodyPr/>
                    <a:lstStyle/>
                    <a:p>
                      <a:pPr algn="ctr" fontAlgn="b"/>
                      <a:r>
                        <a:rPr lang="es-CO" sz="1000" u="none" strike="noStrike" dirty="0">
                          <a:effectLst/>
                        </a:rPr>
                        <a:t> 20201330000506</a:t>
                      </a:r>
                      <a:endParaRPr lang="es-CO" sz="1000" b="0" i="0" u="none" strike="noStrike" dirty="0">
                        <a:solidFill>
                          <a:srgbClr val="000000"/>
                        </a:solidFill>
                        <a:effectLst/>
                        <a:latin typeface="Rockwell" panose="02060603020205020403" pitchFamily="18" charset="0"/>
                      </a:endParaRPr>
                    </a:p>
                  </a:txBody>
                  <a:tcPr marL="8433" marR="8433" marT="8433" marB="0" anchor="b"/>
                </a:tc>
                <a:tc>
                  <a:txBody>
                    <a:bodyPr/>
                    <a:lstStyle/>
                    <a:p>
                      <a:pPr algn="l" fontAlgn="b"/>
                      <a:r>
                        <a:rPr lang="es-CO" sz="1000" u="none" strike="noStrike">
                          <a:effectLst/>
                        </a:rPr>
                        <a:t>COPASST</a:t>
                      </a:r>
                      <a:endParaRPr lang="es-CO" sz="1000" b="0" i="0" u="none" strike="noStrike">
                        <a:solidFill>
                          <a:srgbClr val="000000"/>
                        </a:solidFill>
                        <a:effectLst/>
                        <a:latin typeface="Rockwell" panose="02060603020205020403" pitchFamily="18" charset="0"/>
                      </a:endParaRPr>
                    </a:p>
                  </a:txBody>
                  <a:tcPr marL="8433" marR="8433" marT="8433" marB="0" anchor="b"/>
                </a:tc>
                <a:tc>
                  <a:txBody>
                    <a:bodyPr/>
                    <a:lstStyle/>
                    <a:p>
                      <a:pPr algn="l" fontAlgn="b"/>
                      <a:r>
                        <a:rPr lang="es-CO" sz="1000" u="none" strike="noStrike">
                          <a:effectLst/>
                        </a:rPr>
                        <a:t>CAPACITACIÓN COPASST SOBRE LA PREVENCION Y MEDIDAS CONTRA EL COVID-19</a:t>
                      </a:r>
                      <a:endParaRPr lang="es-CO" sz="1000" b="0" i="0" u="none" strike="noStrike">
                        <a:solidFill>
                          <a:srgbClr val="000000"/>
                        </a:solidFill>
                        <a:effectLst/>
                        <a:latin typeface="Rockwell" panose="02060603020205020403" pitchFamily="18" charset="0"/>
                      </a:endParaRPr>
                    </a:p>
                  </a:txBody>
                  <a:tcPr marL="8433" marR="8433" marT="8433" marB="0" anchor="b"/>
                </a:tc>
                <a:extLst>
                  <a:ext uri="{0D108BD9-81ED-4DB2-BD59-A6C34878D82A}">
                    <a16:rowId xmlns:a16="http://schemas.microsoft.com/office/drawing/2014/main" val="991090226"/>
                  </a:ext>
                </a:extLst>
              </a:tr>
              <a:tr h="160224">
                <a:tc>
                  <a:txBody>
                    <a:bodyPr/>
                    <a:lstStyle/>
                    <a:p>
                      <a:pPr algn="ctr" fontAlgn="b"/>
                      <a:r>
                        <a:rPr lang="es-CO" sz="1000" u="none" strike="noStrike">
                          <a:effectLst/>
                        </a:rPr>
                        <a:t> 20201330000506</a:t>
                      </a:r>
                      <a:endParaRPr lang="es-CO" sz="1000" b="0" i="0" u="none" strike="noStrike">
                        <a:solidFill>
                          <a:srgbClr val="000000"/>
                        </a:solidFill>
                        <a:effectLst/>
                        <a:latin typeface="Rockwell" panose="02060603020205020403" pitchFamily="18" charset="0"/>
                      </a:endParaRPr>
                    </a:p>
                  </a:txBody>
                  <a:tcPr marL="8433" marR="8433" marT="8433" marB="0" anchor="b"/>
                </a:tc>
                <a:tc>
                  <a:txBody>
                    <a:bodyPr/>
                    <a:lstStyle/>
                    <a:p>
                      <a:pPr algn="l" fontAlgn="b"/>
                      <a:r>
                        <a:rPr lang="es-CO" sz="1000" u="none" strike="noStrike">
                          <a:effectLst/>
                        </a:rPr>
                        <a:t>COPASST</a:t>
                      </a:r>
                      <a:endParaRPr lang="es-CO" sz="1000" b="0" i="0" u="none" strike="noStrike">
                        <a:solidFill>
                          <a:srgbClr val="000000"/>
                        </a:solidFill>
                        <a:effectLst/>
                        <a:latin typeface="Rockwell" panose="02060603020205020403" pitchFamily="18" charset="0"/>
                      </a:endParaRPr>
                    </a:p>
                  </a:txBody>
                  <a:tcPr marL="8433" marR="8433" marT="8433" marB="0" anchor="b"/>
                </a:tc>
                <a:tc>
                  <a:txBody>
                    <a:bodyPr/>
                    <a:lstStyle/>
                    <a:p>
                      <a:pPr algn="l" fontAlgn="b"/>
                      <a:r>
                        <a:rPr lang="es-CO" sz="1000" u="none" strike="noStrike">
                          <a:effectLst/>
                        </a:rPr>
                        <a:t>AVISO PREVENTIVO PARA MOVILIZACIÓN EN ESCALERAS</a:t>
                      </a:r>
                      <a:endParaRPr lang="es-CO" sz="1000" b="0" i="0" u="none" strike="noStrike">
                        <a:solidFill>
                          <a:srgbClr val="000000"/>
                        </a:solidFill>
                        <a:effectLst/>
                        <a:latin typeface="Rockwell" panose="02060603020205020403" pitchFamily="18" charset="0"/>
                      </a:endParaRPr>
                    </a:p>
                  </a:txBody>
                  <a:tcPr marL="8433" marR="8433" marT="8433" marB="0" anchor="b"/>
                </a:tc>
                <a:extLst>
                  <a:ext uri="{0D108BD9-81ED-4DB2-BD59-A6C34878D82A}">
                    <a16:rowId xmlns:a16="http://schemas.microsoft.com/office/drawing/2014/main" val="2649686161"/>
                  </a:ext>
                </a:extLst>
              </a:tr>
              <a:tr h="221983">
                <a:tc>
                  <a:txBody>
                    <a:bodyPr/>
                    <a:lstStyle/>
                    <a:p>
                      <a:pPr algn="ctr" fontAlgn="b"/>
                      <a:r>
                        <a:rPr lang="es-CO" sz="1000" u="none" strike="noStrike">
                          <a:effectLst/>
                        </a:rPr>
                        <a:t> 20201330000506</a:t>
                      </a:r>
                      <a:endParaRPr lang="es-CO" sz="1000" b="0" i="0" u="none" strike="noStrike">
                        <a:solidFill>
                          <a:srgbClr val="000000"/>
                        </a:solidFill>
                        <a:effectLst/>
                        <a:latin typeface="Arial Narrow" panose="020B0606020202030204" pitchFamily="34" charset="0"/>
                      </a:endParaRPr>
                    </a:p>
                  </a:txBody>
                  <a:tcPr marL="8433" marR="8433" marT="8433" marB="0" anchor="b"/>
                </a:tc>
                <a:tc>
                  <a:txBody>
                    <a:bodyPr/>
                    <a:lstStyle/>
                    <a:p>
                      <a:pPr algn="l" fontAlgn="b"/>
                      <a:r>
                        <a:rPr lang="es-CO" sz="1000" u="none" strike="noStrike">
                          <a:effectLst/>
                        </a:rPr>
                        <a:t>COPASST</a:t>
                      </a:r>
                      <a:endParaRPr lang="es-CO" sz="1000" b="0" i="0" u="none" strike="noStrike">
                        <a:solidFill>
                          <a:srgbClr val="000000"/>
                        </a:solidFill>
                        <a:effectLst/>
                        <a:latin typeface="Arial Narrow" panose="020B0606020202030204" pitchFamily="34" charset="0"/>
                      </a:endParaRPr>
                    </a:p>
                  </a:txBody>
                  <a:tcPr marL="8433" marR="8433" marT="8433" marB="0" anchor="b"/>
                </a:tc>
                <a:tc>
                  <a:txBody>
                    <a:bodyPr/>
                    <a:lstStyle/>
                    <a:p>
                      <a:pPr algn="l" fontAlgn="b"/>
                      <a:r>
                        <a:rPr lang="es-CO" sz="1000" u="none" strike="noStrike">
                          <a:effectLst/>
                        </a:rPr>
                        <a:t>SOCAILIZACION DE ANALISIS DE PUESTO DE TRABAJO E IULMINACION</a:t>
                      </a:r>
                      <a:endParaRPr lang="es-CO" sz="1000" b="0" i="0" u="none" strike="noStrike">
                        <a:solidFill>
                          <a:srgbClr val="000000"/>
                        </a:solidFill>
                        <a:effectLst/>
                        <a:latin typeface="Arial Narrow" panose="020B0606020202030204" pitchFamily="34" charset="0"/>
                      </a:endParaRPr>
                    </a:p>
                  </a:txBody>
                  <a:tcPr marL="8433" marR="8433" marT="8433" marB="0" anchor="b"/>
                </a:tc>
                <a:extLst>
                  <a:ext uri="{0D108BD9-81ED-4DB2-BD59-A6C34878D82A}">
                    <a16:rowId xmlns:a16="http://schemas.microsoft.com/office/drawing/2014/main" val="3398620514"/>
                  </a:ext>
                </a:extLst>
              </a:tr>
              <a:tr h="371044">
                <a:tc>
                  <a:txBody>
                    <a:bodyPr/>
                    <a:lstStyle/>
                    <a:p>
                      <a:pPr algn="ctr" fontAlgn="b"/>
                      <a:r>
                        <a:rPr lang="es-CO" sz="1000" u="none" strike="noStrike">
                          <a:effectLst/>
                        </a:rPr>
                        <a:t> 20201310014473 </a:t>
                      </a:r>
                      <a:endParaRPr lang="es-CO" sz="1000" b="0" i="0" u="none" strike="noStrike">
                        <a:solidFill>
                          <a:srgbClr val="000000"/>
                        </a:solidFill>
                        <a:effectLst/>
                        <a:latin typeface="Arial Narrow" panose="020B0606020202030204" pitchFamily="34" charset="0"/>
                      </a:endParaRPr>
                    </a:p>
                  </a:txBody>
                  <a:tcPr marL="8433" marR="8433" marT="8433" marB="0" anchor="b"/>
                </a:tc>
                <a:tc>
                  <a:txBody>
                    <a:bodyPr/>
                    <a:lstStyle/>
                    <a:p>
                      <a:pPr algn="l" fontAlgn="b"/>
                      <a:r>
                        <a:rPr lang="es-CO" sz="1000" u="none" strike="noStrike">
                          <a:effectLst/>
                        </a:rPr>
                        <a:t>COPASST</a:t>
                      </a:r>
                      <a:endParaRPr lang="es-CO" sz="1000" b="0" i="0" u="none" strike="noStrike">
                        <a:solidFill>
                          <a:srgbClr val="000000"/>
                        </a:solidFill>
                        <a:effectLst/>
                        <a:latin typeface="Arial Narrow" panose="020B0606020202030204" pitchFamily="34" charset="0"/>
                      </a:endParaRPr>
                    </a:p>
                  </a:txBody>
                  <a:tcPr marL="8433" marR="8433" marT="8433" marB="0" anchor="b"/>
                </a:tc>
                <a:tc>
                  <a:txBody>
                    <a:bodyPr/>
                    <a:lstStyle/>
                    <a:p>
                      <a:pPr algn="l" fontAlgn="b"/>
                      <a:r>
                        <a:rPr lang="es-CO" sz="1000" u="none" strike="noStrike">
                          <a:effectLst/>
                        </a:rPr>
                        <a:t>INICIO DE PROGRAMA DE PREVENCIÓN DEL RIESGO BIOLÓGICO COVID 19 PERMANENTE A LAS ACCIONES PREVENTIVAS Y PROTOCOLOS</a:t>
                      </a:r>
                      <a:endParaRPr lang="es-CO" sz="1000" b="0" i="0" u="none" strike="noStrike">
                        <a:solidFill>
                          <a:srgbClr val="000000"/>
                        </a:solidFill>
                        <a:effectLst/>
                        <a:latin typeface="Arial Narrow" panose="020B0606020202030204" pitchFamily="34" charset="0"/>
                      </a:endParaRPr>
                    </a:p>
                  </a:txBody>
                  <a:tcPr marL="8433" marR="8433" marT="8433" marB="0" anchor="b"/>
                </a:tc>
                <a:extLst>
                  <a:ext uri="{0D108BD9-81ED-4DB2-BD59-A6C34878D82A}">
                    <a16:rowId xmlns:a16="http://schemas.microsoft.com/office/drawing/2014/main" val="1607857051"/>
                  </a:ext>
                </a:extLst>
              </a:tr>
              <a:tr h="371044">
                <a:tc>
                  <a:txBody>
                    <a:bodyPr/>
                    <a:lstStyle/>
                    <a:p>
                      <a:pPr algn="ctr" fontAlgn="b"/>
                      <a:r>
                        <a:rPr lang="es-CO" sz="1000" u="none" strike="noStrike">
                          <a:effectLst/>
                        </a:rPr>
                        <a:t>20201330001086  </a:t>
                      </a:r>
                      <a:endParaRPr lang="es-CO" sz="1000" b="0" i="0" u="none" strike="noStrike">
                        <a:solidFill>
                          <a:srgbClr val="000000"/>
                        </a:solidFill>
                        <a:effectLst/>
                        <a:latin typeface="Arial Narrow" panose="020B0606020202030204" pitchFamily="34" charset="0"/>
                      </a:endParaRPr>
                    </a:p>
                  </a:txBody>
                  <a:tcPr marL="8433" marR="8433" marT="8433" marB="0" anchor="b"/>
                </a:tc>
                <a:tc>
                  <a:txBody>
                    <a:bodyPr/>
                    <a:lstStyle/>
                    <a:p>
                      <a:pPr algn="l" fontAlgn="b"/>
                      <a:r>
                        <a:rPr lang="es-CO" sz="1000" u="none" strike="noStrike">
                          <a:effectLst/>
                        </a:rPr>
                        <a:t>COPASST</a:t>
                      </a:r>
                      <a:endParaRPr lang="es-CO" sz="1000" b="0" i="0" u="none" strike="noStrike">
                        <a:solidFill>
                          <a:srgbClr val="000000"/>
                        </a:solidFill>
                        <a:effectLst/>
                        <a:latin typeface="Arial Narrow" panose="020B0606020202030204" pitchFamily="34" charset="0"/>
                      </a:endParaRPr>
                    </a:p>
                  </a:txBody>
                  <a:tcPr marL="8433" marR="8433" marT="8433" marB="0" anchor="b"/>
                </a:tc>
                <a:tc>
                  <a:txBody>
                    <a:bodyPr/>
                    <a:lstStyle/>
                    <a:p>
                      <a:pPr algn="l" fontAlgn="b"/>
                      <a:r>
                        <a:rPr lang="es-CO" sz="1000" u="none" strike="noStrike">
                          <a:effectLst/>
                        </a:rPr>
                        <a:t>ELABORACION DEL PROTOCOLO DE BIOSEGURIDAD EN CUMPLIMIENTO A LA RESOLUCION 666 DE 2020</a:t>
                      </a:r>
                      <a:endParaRPr lang="es-CO" sz="1000" b="0" i="0" u="none" strike="noStrike">
                        <a:solidFill>
                          <a:srgbClr val="000000"/>
                        </a:solidFill>
                        <a:effectLst/>
                        <a:latin typeface="Arial Narrow" panose="020B0606020202030204" pitchFamily="34" charset="0"/>
                      </a:endParaRPr>
                    </a:p>
                  </a:txBody>
                  <a:tcPr marL="8433" marR="8433" marT="8433" marB="0" anchor="b"/>
                </a:tc>
                <a:extLst>
                  <a:ext uri="{0D108BD9-81ED-4DB2-BD59-A6C34878D82A}">
                    <a16:rowId xmlns:a16="http://schemas.microsoft.com/office/drawing/2014/main" val="1392053361"/>
                  </a:ext>
                </a:extLst>
              </a:tr>
              <a:tr h="185522">
                <a:tc>
                  <a:txBody>
                    <a:bodyPr/>
                    <a:lstStyle/>
                    <a:p>
                      <a:pPr algn="ctr" fontAlgn="b"/>
                      <a:r>
                        <a:rPr lang="es-CO" sz="1000" u="none" strike="noStrike">
                          <a:effectLst/>
                        </a:rPr>
                        <a:t>20201330001086  </a:t>
                      </a:r>
                      <a:endParaRPr lang="es-CO" sz="1000" b="0" i="0" u="none" strike="noStrike">
                        <a:solidFill>
                          <a:srgbClr val="000000"/>
                        </a:solidFill>
                        <a:effectLst/>
                        <a:latin typeface="Arial Narrow" panose="020B0606020202030204" pitchFamily="34" charset="0"/>
                      </a:endParaRPr>
                    </a:p>
                  </a:txBody>
                  <a:tcPr marL="8433" marR="8433" marT="8433" marB="0" anchor="b"/>
                </a:tc>
                <a:tc>
                  <a:txBody>
                    <a:bodyPr/>
                    <a:lstStyle/>
                    <a:p>
                      <a:pPr algn="l" fontAlgn="b"/>
                      <a:r>
                        <a:rPr lang="es-CO" sz="1000" u="none" strike="noStrike">
                          <a:effectLst/>
                        </a:rPr>
                        <a:t>COPASST</a:t>
                      </a:r>
                      <a:endParaRPr lang="es-CO" sz="1000" b="0" i="0" u="none" strike="noStrike">
                        <a:solidFill>
                          <a:srgbClr val="000000"/>
                        </a:solidFill>
                        <a:effectLst/>
                        <a:latin typeface="Arial Narrow" panose="020B0606020202030204" pitchFamily="34" charset="0"/>
                      </a:endParaRPr>
                    </a:p>
                  </a:txBody>
                  <a:tcPr marL="8433" marR="8433" marT="8433" marB="0" anchor="b"/>
                </a:tc>
                <a:tc>
                  <a:txBody>
                    <a:bodyPr/>
                    <a:lstStyle/>
                    <a:p>
                      <a:pPr algn="l" fontAlgn="b"/>
                      <a:r>
                        <a:rPr lang="es-CO" sz="1000" u="none" strike="noStrike" dirty="0">
                          <a:effectLst/>
                        </a:rPr>
                        <a:t>ACTUALIZACION DE LA MATRIZ DE RIESGOS, INCLUYENDO COVID 19</a:t>
                      </a:r>
                      <a:endParaRPr lang="es-CO" sz="1000" b="0" i="0" u="none" strike="noStrike" dirty="0">
                        <a:solidFill>
                          <a:srgbClr val="000000"/>
                        </a:solidFill>
                        <a:effectLst/>
                        <a:latin typeface="Arial Narrow" panose="020B0606020202030204" pitchFamily="34" charset="0"/>
                      </a:endParaRPr>
                    </a:p>
                  </a:txBody>
                  <a:tcPr marL="8433" marR="8433" marT="8433" marB="0" anchor="b"/>
                </a:tc>
                <a:extLst>
                  <a:ext uri="{0D108BD9-81ED-4DB2-BD59-A6C34878D82A}">
                    <a16:rowId xmlns:a16="http://schemas.microsoft.com/office/drawing/2014/main" val="1505856257"/>
                  </a:ext>
                </a:extLst>
              </a:tr>
              <a:tr h="185522">
                <a:tc>
                  <a:txBody>
                    <a:bodyPr/>
                    <a:lstStyle/>
                    <a:p>
                      <a:pPr algn="ctr" fontAlgn="b"/>
                      <a:r>
                        <a:rPr lang="es-CO" sz="1000" u="none" strike="noStrike">
                          <a:effectLst/>
                        </a:rPr>
                        <a:t>20201330001086  </a:t>
                      </a:r>
                      <a:endParaRPr lang="es-CO" sz="1000" b="0" i="0" u="none" strike="noStrike">
                        <a:solidFill>
                          <a:srgbClr val="000000"/>
                        </a:solidFill>
                        <a:effectLst/>
                        <a:latin typeface="Arial Narrow" panose="020B0606020202030204" pitchFamily="34" charset="0"/>
                      </a:endParaRPr>
                    </a:p>
                  </a:txBody>
                  <a:tcPr marL="8433" marR="8433" marT="8433" marB="0" anchor="b"/>
                </a:tc>
                <a:tc>
                  <a:txBody>
                    <a:bodyPr/>
                    <a:lstStyle/>
                    <a:p>
                      <a:pPr algn="l" fontAlgn="b"/>
                      <a:r>
                        <a:rPr lang="es-CO" sz="1000" u="none" strike="noStrike">
                          <a:effectLst/>
                        </a:rPr>
                        <a:t>COPASST</a:t>
                      </a:r>
                      <a:endParaRPr lang="es-CO" sz="1000" b="0" i="0" u="none" strike="noStrike">
                        <a:solidFill>
                          <a:srgbClr val="000000"/>
                        </a:solidFill>
                        <a:effectLst/>
                        <a:latin typeface="Arial Narrow" panose="020B0606020202030204" pitchFamily="34" charset="0"/>
                      </a:endParaRPr>
                    </a:p>
                  </a:txBody>
                  <a:tcPr marL="8433" marR="8433" marT="8433" marB="0" anchor="b"/>
                </a:tc>
                <a:tc>
                  <a:txBody>
                    <a:bodyPr/>
                    <a:lstStyle/>
                    <a:p>
                      <a:pPr algn="l" fontAlgn="b"/>
                      <a:r>
                        <a:rPr lang="es-CO" sz="1000" u="none" strike="noStrike">
                          <a:effectLst/>
                        </a:rPr>
                        <a:t>REVISION ACTIVIDADES DE LA SEMANA DE LA SALUD</a:t>
                      </a:r>
                      <a:endParaRPr lang="es-CO" sz="1000" b="0" i="0" u="none" strike="noStrike">
                        <a:solidFill>
                          <a:srgbClr val="000000"/>
                        </a:solidFill>
                        <a:effectLst/>
                        <a:latin typeface="Arial Narrow" panose="020B0606020202030204" pitchFamily="34" charset="0"/>
                      </a:endParaRPr>
                    </a:p>
                  </a:txBody>
                  <a:tcPr marL="8433" marR="8433" marT="8433" marB="0" anchor="b"/>
                </a:tc>
                <a:extLst>
                  <a:ext uri="{0D108BD9-81ED-4DB2-BD59-A6C34878D82A}">
                    <a16:rowId xmlns:a16="http://schemas.microsoft.com/office/drawing/2014/main" val="2204602587"/>
                  </a:ext>
                </a:extLst>
              </a:tr>
              <a:tr h="371044">
                <a:tc>
                  <a:txBody>
                    <a:bodyPr/>
                    <a:lstStyle/>
                    <a:p>
                      <a:pPr algn="ctr" fontAlgn="b"/>
                      <a:r>
                        <a:rPr lang="es-CO" sz="1000" u="none" strike="noStrike">
                          <a:effectLst/>
                        </a:rPr>
                        <a:t> 20201330018313 </a:t>
                      </a:r>
                      <a:endParaRPr lang="es-CO" sz="1000" b="0" i="0" u="none" strike="noStrike">
                        <a:solidFill>
                          <a:srgbClr val="000000"/>
                        </a:solidFill>
                        <a:effectLst/>
                        <a:latin typeface="Arial Narrow" panose="020B0606020202030204" pitchFamily="34" charset="0"/>
                      </a:endParaRPr>
                    </a:p>
                  </a:txBody>
                  <a:tcPr marL="8433" marR="8433" marT="8433" marB="0" anchor="b"/>
                </a:tc>
                <a:tc>
                  <a:txBody>
                    <a:bodyPr/>
                    <a:lstStyle/>
                    <a:p>
                      <a:pPr algn="l" fontAlgn="b"/>
                      <a:r>
                        <a:rPr lang="es-CO" sz="1000" u="none" strike="noStrike">
                          <a:effectLst/>
                        </a:rPr>
                        <a:t>COPASST</a:t>
                      </a:r>
                      <a:endParaRPr lang="es-CO" sz="1000" b="0" i="0" u="none" strike="noStrike">
                        <a:solidFill>
                          <a:srgbClr val="000000"/>
                        </a:solidFill>
                        <a:effectLst/>
                        <a:latin typeface="Arial Narrow" panose="020B0606020202030204" pitchFamily="34" charset="0"/>
                      </a:endParaRPr>
                    </a:p>
                  </a:txBody>
                  <a:tcPr marL="8433" marR="8433" marT="8433" marB="0" anchor="b"/>
                </a:tc>
                <a:tc>
                  <a:txBody>
                    <a:bodyPr/>
                    <a:lstStyle/>
                    <a:p>
                      <a:pPr algn="l" fontAlgn="b"/>
                      <a:r>
                        <a:rPr lang="es-CO" sz="1000" u="none" strike="noStrike">
                          <a:effectLst/>
                        </a:rPr>
                        <a:t>SOCIALIZACION PROTOCOLO DE BIOSEGURIDAD PR INGREO  INTALACIONES IPSE</a:t>
                      </a:r>
                      <a:endParaRPr lang="es-CO" sz="1000" b="0" i="0" u="none" strike="noStrike">
                        <a:solidFill>
                          <a:srgbClr val="000000"/>
                        </a:solidFill>
                        <a:effectLst/>
                        <a:latin typeface="Arial Narrow" panose="020B0606020202030204" pitchFamily="34" charset="0"/>
                      </a:endParaRPr>
                    </a:p>
                  </a:txBody>
                  <a:tcPr marL="8433" marR="8433" marT="8433" marB="0" anchor="b"/>
                </a:tc>
                <a:extLst>
                  <a:ext uri="{0D108BD9-81ED-4DB2-BD59-A6C34878D82A}">
                    <a16:rowId xmlns:a16="http://schemas.microsoft.com/office/drawing/2014/main" val="76378804"/>
                  </a:ext>
                </a:extLst>
              </a:tr>
              <a:tr h="185522">
                <a:tc>
                  <a:txBody>
                    <a:bodyPr/>
                    <a:lstStyle/>
                    <a:p>
                      <a:pPr algn="ctr" fontAlgn="b"/>
                      <a:r>
                        <a:rPr lang="es-CO" sz="1000" u="none" strike="noStrike">
                          <a:effectLst/>
                        </a:rPr>
                        <a:t> 20201330018313 </a:t>
                      </a:r>
                      <a:endParaRPr lang="es-CO" sz="1000" b="0" i="0" u="none" strike="noStrike">
                        <a:solidFill>
                          <a:srgbClr val="000000"/>
                        </a:solidFill>
                        <a:effectLst/>
                        <a:latin typeface="Arial Narrow" panose="020B0606020202030204" pitchFamily="34" charset="0"/>
                      </a:endParaRPr>
                    </a:p>
                  </a:txBody>
                  <a:tcPr marL="8433" marR="8433" marT="8433" marB="0" anchor="b"/>
                </a:tc>
                <a:tc>
                  <a:txBody>
                    <a:bodyPr/>
                    <a:lstStyle/>
                    <a:p>
                      <a:pPr algn="l" fontAlgn="b"/>
                      <a:r>
                        <a:rPr lang="es-CO" sz="1000" u="none" strike="noStrike">
                          <a:effectLst/>
                        </a:rPr>
                        <a:t>COPASST</a:t>
                      </a:r>
                      <a:endParaRPr lang="es-CO" sz="1000" b="0" i="0" u="none" strike="noStrike">
                        <a:solidFill>
                          <a:srgbClr val="000000"/>
                        </a:solidFill>
                        <a:effectLst/>
                        <a:latin typeface="Arial Narrow" panose="020B0606020202030204" pitchFamily="34" charset="0"/>
                      </a:endParaRPr>
                    </a:p>
                  </a:txBody>
                  <a:tcPr marL="8433" marR="8433" marT="8433" marB="0" anchor="b"/>
                </a:tc>
                <a:tc>
                  <a:txBody>
                    <a:bodyPr/>
                    <a:lstStyle/>
                    <a:p>
                      <a:pPr algn="l" fontAlgn="b"/>
                      <a:r>
                        <a:rPr lang="es-CO" sz="1000" u="none" strike="noStrike">
                          <a:effectLst/>
                        </a:rPr>
                        <a:t>CAPACITACIÓN DE HIGIENE POSTURAL Y DOLOR DE ESPALDA</a:t>
                      </a:r>
                      <a:endParaRPr lang="es-CO" sz="1000" b="0" i="0" u="none" strike="noStrike">
                        <a:solidFill>
                          <a:srgbClr val="000000"/>
                        </a:solidFill>
                        <a:effectLst/>
                        <a:latin typeface="Arial Narrow" panose="020B0606020202030204" pitchFamily="34" charset="0"/>
                      </a:endParaRPr>
                    </a:p>
                  </a:txBody>
                  <a:tcPr marL="8433" marR="8433" marT="8433" marB="0" anchor="b"/>
                </a:tc>
                <a:extLst>
                  <a:ext uri="{0D108BD9-81ED-4DB2-BD59-A6C34878D82A}">
                    <a16:rowId xmlns:a16="http://schemas.microsoft.com/office/drawing/2014/main" val="446079666"/>
                  </a:ext>
                </a:extLst>
              </a:tr>
              <a:tr h="185522">
                <a:tc>
                  <a:txBody>
                    <a:bodyPr/>
                    <a:lstStyle/>
                    <a:p>
                      <a:pPr algn="ctr" fontAlgn="b"/>
                      <a:r>
                        <a:rPr lang="es-CO" sz="1000" u="none" strike="noStrike">
                          <a:effectLst/>
                        </a:rPr>
                        <a:t>20201330001576 </a:t>
                      </a:r>
                      <a:endParaRPr lang="es-CO" sz="1000" b="0" i="0" u="none" strike="noStrike">
                        <a:solidFill>
                          <a:srgbClr val="000000"/>
                        </a:solidFill>
                        <a:effectLst/>
                        <a:latin typeface="Arial Narrow" panose="020B0606020202030204" pitchFamily="34" charset="0"/>
                      </a:endParaRPr>
                    </a:p>
                  </a:txBody>
                  <a:tcPr marL="8433" marR="8433" marT="8433" marB="0" anchor="b"/>
                </a:tc>
                <a:tc>
                  <a:txBody>
                    <a:bodyPr/>
                    <a:lstStyle/>
                    <a:p>
                      <a:pPr algn="l" fontAlgn="b"/>
                      <a:r>
                        <a:rPr lang="es-CO" sz="1000" u="none" strike="noStrike">
                          <a:effectLst/>
                        </a:rPr>
                        <a:t>COPASST</a:t>
                      </a:r>
                      <a:endParaRPr lang="es-CO" sz="1000" b="0" i="0" u="none" strike="noStrike">
                        <a:solidFill>
                          <a:srgbClr val="000000"/>
                        </a:solidFill>
                        <a:effectLst/>
                        <a:latin typeface="Arial Narrow" panose="020B0606020202030204" pitchFamily="34" charset="0"/>
                      </a:endParaRPr>
                    </a:p>
                  </a:txBody>
                  <a:tcPr marL="8433" marR="8433" marT="8433" marB="0" anchor="b"/>
                </a:tc>
                <a:tc>
                  <a:txBody>
                    <a:bodyPr/>
                    <a:lstStyle/>
                    <a:p>
                      <a:pPr algn="l" fontAlgn="b"/>
                      <a:r>
                        <a:rPr lang="es-CO" sz="1000" u="none" strike="noStrike">
                          <a:effectLst/>
                        </a:rPr>
                        <a:t>SOCIALIZACÓN DEL PROTOCOLO DE BIOSEGURIDAD</a:t>
                      </a:r>
                      <a:endParaRPr lang="es-CO" sz="1000" b="0" i="0" u="none" strike="noStrike">
                        <a:solidFill>
                          <a:srgbClr val="000000"/>
                        </a:solidFill>
                        <a:effectLst/>
                        <a:latin typeface="Arial Narrow" panose="020B0606020202030204" pitchFamily="34" charset="0"/>
                      </a:endParaRPr>
                    </a:p>
                  </a:txBody>
                  <a:tcPr marL="8433" marR="8433" marT="8433" marB="0" anchor="b"/>
                </a:tc>
                <a:extLst>
                  <a:ext uri="{0D108BD9-81ED-4DB2-BD59-A6C34878D82A}">
                    <a16:rowId xmlns:a16="http://schemas.microsoft.com/office/drawing/2014/main" val="2551335375"/>
                  </a:ext>
                </a:extLst>
              </a:tr>
              <a:tr h="185522">
                <a:tc>
                  <a:txBody>
                    <a:bodyPr/>
                    <a:lstStyle/>
                    <a:p>
                      <a:pPr algn="ctr" fontAlgn="b"/>
                      <a:r>
                        <a:rPr lang="es-CO" sz="1000" u="none" strike="noStrike">
                          <a:effectLst/>
                        </a:rPr>
                        <a:t>20201330002026</a:t>
                      </a:r>
                      <a:endParaRPr lang="es-CO" sz="1000" b="0" i="0" u="none" strike="noStrike">
                        <a:solidFill>
                          <a:srgbClr val="000000"/>
                        </a:solidFill>
                        <a:effectLst/>
                        <a:latin typeface="Arial Narrow" panose="020B0606020202030204" pitchFamily="34" charset="0"/>
                      </a:endParaRPr>
                    </a:p>
                  </a:txBody>
                  <a:tcPr marL="8433" marR="8433" marT="8433" marB="0" anchor="b"/>
                </a:tc>
                <a:tc>
                  <a:txBody>
                    <a:bodyPr/>
                    <a:lstStyle/>
                    <a:p>
                      <a:pPr algn="l" fontAlgn="b"/>
                      <a:r>
                        <a:rPr lang="es-CO" sz="1000" u="none" strike="noStrike">
                          <a:effectLst/>
                        </a:rPr>
                        <a:t>COPASST</a:t>
                      </a:r>
                      <a:endParaRPr lang="es-CO" sz="1000" b="0" i="0" u="none" strike="noStrike">
                        <a:solidFill>
                          <a:srgbClr val="000000"/>
                        </a:solidFill>
                        <a:effectLst/>
                        <a:latin typeface="Arial Narrow" panose="020B0606020202030204" pitchFamily="34" charset="0"/>
                      </a:endParaRPr>
                    </a:p>
                  </a:txBody>
                  <a:tcPr marL="8433" marR="8433" marT="8433" marB="0" anchor="b"/>
                </a:tc>
                <a:tc>
                  <a:txBody>
                    <a:bodyPr/>
                    <a:lstStyle/>
                    <a:p>
                      <a:pPr algn="l" fontAlgn="b"/>
                      <a:r>
                        <a:rPr lang="es-CO" sz="1000" u="none" strike="noStrike">
                          <a:effectLst/>
                        </a:rPr>
                        <a:t>REVISION Y SEGUIMIENTO DE PROTOCOLOS DE BIODEGURIDAD</a:t>
                      </a:r>
                      <a:endParaRPr lang="es-CO" sz="1000" b="0" i="0" u="none" strike="noStrike">
                        <a:solidFill>
                          <a:srgbClr val="000000"/>
                        </a:solidFill>
                        <a:effectLst/>
                        <a:latin typeface="Arial Narrow" panose="020B0606020202030204" pitchFamily="34" charset="0"/>
                      </a:endParaRPr>
                    </a:p>
                  </a:txBody>
                  <a:tcPr marL="8433" marR="8433" marT="8433" marB="0" anchor="b"/>
                </a:tc>
                <a:extLst>
                  <a:ext uri="{0D108BD9-81ED-4DB2-BD59-A6C34878D82A}">
                    <a16:rowId xmlns:a16="http://schemas.microsoft.com/office/drawing/2014/main" val="3666615315"/>
                  </a:ext>
                </a:extLst>
              </a:tr>
              <a:tr h="371044">
                <a:tc>
                  <a:txBody>
                    <a:bodyPr/>
                    <a:lstStyle/>
                    <a:p>
                      <a:pPr algn="ctr" fontAlgn="b"/>
                      <a:r>
                        <a:rPr lang="es-CO" sz="1000" u="none" strike="noStrike">
                          <a:effectLst/>
                        </a:rPr>
                        <a:t>20201330002426</a:t>
                      </a:r>
                      <a:endParaRPr lang="es-CO" sz="1000" b="0" i="0" u="none" strike="noStrike">
                        <a:solidFill>
                          <a:srgbClr val="000000"/>
                        </a:solidFill>
                        <a:effectLst/>
                        <a:latin typeface="Arial Narrow" panose="020B0606020202030204" pitchFamily="34" charset="0"/>
                      </a:endParaRPr>
                    </a:p>
                  </a:txBody>
                  <a:tcPr marL="8433" marR="8433" marT="8433" marB="0" anchor="b"/>
                </a:tc>
                <a:tc>
                  <a:txBody>
                    <a:bodyPr/>
                    <a:lstStyle/>
                    <a:p>
                      <a:pPr algn="l" fontAlgn="b"/>
                      <a:r>
                        <a:rPr lang="es-CO" sz="1000" u="none" strike="noStrike">
                          <a:effectLst/>
                        </a:rPr>
                        <a:t>COPASST</a:t>
                      </a:r>
                      <a:endParaRPr lang="es-CO" sz="1000" b="0" i="0" u="none" strike="noStrike">
                        <a:solidFill>
                          <a:srgbClr val="000000"/>
                        </a:solidFill>
                        <a:effectLst/>
                        <a:latin typeface="Arial Narrow" panose="020B0606020202030204" pitchFamily="34" charset="0"/>
                      </a:endParaRPr>
                    </a:p>
                  </a:txBody>
                  <a:tcPr marL="8433" marR="8433" marT="8433" marB="0" anchor="b"/>
                </a:tc>
                <a:tc>
                  <a:txBody>
                    <a:bodyPr/>
                    <a:lstStyle/>
                    <a:p>
                      <a:pPr algn="l" fontAlgn="b"/>
                      <a:r>
                        <a:rPr lang="es-CO" sz="1000" u="none" strike="noStrike">
                          <a:effectLst/>
                        </a:rPr>
                        <a:t>SOCIALIZACION Y RECOMENDACIÓN DEL PROTOCOLO DE BIOSEGURIDAD Y TRABAJO EN CASA</a:t>
                      </a:r>
                      <a:endParaRPr lang="es-CO" sz="1000" b="0" i="0" u="none" strike="noStrike">
                        <a:solidFill>
                          <a:srgbClr val="000000"/>
                        </a:solidFill>
                        <a:effectLst/>
                        <a:latin typeface="Arial Narrow" panose="020B0606020202030204" pitchFamily="34" charset="0"/>
                      </a:endParaRPr>
                    </a:p>
                  </a:txBody>
                  <a:tcPr marL="8433" marR="8433" marT="8433" marB="0" anchor="b"/>
                </a:tc>
                <a:extLst>
                  <a:ext uri="{0D108BD9-81ED-4DB2-BD59-A6C34878D82A}">
                    <a16:rowId xmlns:a16="http://schemas.microsoft.com/office/drawing/2014/main" val="1177168353"/>
                  </a:ext>
                </a:extLst>
              </a:tr>
              <a:tr h="371044">
                <a:tc>
                  <a:txBody>
                    <a:bodyPr/>
                    <a:lstStyle/>
                    <a:p>
                      <a:pPr algn="ctr" fontAlgn="b"/>
                      <a:r>
                        <a:rPr lang="es-CO" sz="1000" u="none" strike="noStrike">
                          <a:effectLst/>
                        </a:rPr>
                        <a:t>20201330002956</a:t>
                      </a:r>
                      <a:endParaRPr lang="es-CO" sz="1000" b="0" i="0" u="none" strike="noStrike">
                        <a:solidFill>
                          <a:srgbClr val="000000"/>
                        </a:solidFill>
                        <a:effectLst/>
                        <a:latin typeface="Arial Narrow" panose="020B0606020202030204" pitchFamily="34" charset="0"/>
                      </a:endParaRPr>
                    </a:p>
                  </a:txBody>
                  <a:tcPr marL="8433" marR="8433" marT="8433" marB="0" anchor="b"/>
                </a:tc>
                <a:tc>
                  <a:txBody>
                    <a:bodyPr/>
                    <a:lstStyle/>
                    <a:p>
                      <a:pPr algn="l" fontAlgn="b"/>
                      <a:r>
                        <a:rPr lang="es-CO" sz="1000" u="none" strike="noStrike">
                          <a:effectLst/>
                        </a:rPr>
                        <a:t>COPASST</a:t>
                      </a:r>
                      <a:endParaRPr lang="es-CO" sz="1000" b="0" i="0" u="none" strike="noStrike">
                        <a:solidFill>
                          <a:srgbClr val="000000"/>
                        </a:solidFill>
                        <a:effectLst/>
                        <a:latin typeface="Arial Narrow" panose="020B0606020202030204" pitchFamily="34" charset="0"/>
                      </a:endParaRPr>
                    </a:p>
                  </a:txBody>
                  <a:tcPr marL="8433" marR="8433" marT="8433" marB="0" anchor="b"/>
                </a:tc>
                <a:tc>
                  <a:txBody>
                    <a:bodyPr/>
                    <a:lstStyle/>
                    <a:p>
                      <a:pPr algn="l" fontAlgn="b"/>
                      <a:r>
                        <a:rPr lang="es-CO" sz="1000" u="none" strike="noStrike">
                          <a:effectLst/>
                        </a:rPr>
                        <a:t>EXPOSICIÓN Y SOCIALIZACION SOBRE IMPORTANCIA DE SG-SST  PARA EL IPSE</a:t>
                      </a:r>
                      <a:endParaRPr lang="es-CO" sz="1000" b="0" i="0" u="none" strike="noStrike">
                        <a:solidFill>
                          <a:srgbClr val="000000"/>
                        </a:solidFill>
                        <a:effectLst/>
                        <a:latin typeface="Arial Narrow" panose="020B0606020202030204" pitchFamily="34" charset="0"/>
                      </a:endParaRPr>
                    </a:p>
                  </a:txBody>
                  <a:tcPr marL="8433" marR="8433" marT="8433" marB="0" anchor="b"/>
                </a:tc>
                <a:extLst>
                  <a:ext uri="{0D108BD9-81ED-4DB2-BD59-A6C34878D82A}">
                    <a16:rowId xmlns:a16="http://schemas.microsoft.com/office/drawing/2014/main" val="679701509"/>
                  </a:ext>
                </a:extLst>
              </a:tr>
              <a:tr h="371044">
                <a:tc>
                  <a:txBody>
                    <a:bodyPr/>
                    <a:lstStyle/>
                    <a:p>
                      <a:pPr algn="ctr" fontAlgn="b"/>
                      <a:r>
                        <a:rPr lang="es-CO" sz="1000" u="none" strike="noStrike">
                          <a:effectLst/>
                        </a:rPr>
                        <a:t>20201330003266</a:t>
                      </a:r>
                      <a:endParaRPr lang="es-CO" sz="1000" b="0" i="0" u="none" strike="noStrike">
                        <a:solidFill>
                          <a:srgbClr val="000000"/>
                        </a:solidFill>
                        <a:effectLst/>
                        <a:latin typeface="Arial Narrow" panose="020B0606020202030204" pitchFamily="34" charset="0"/>
                      </a:endParaRPr>
                    </a:p>
                  </a:txBody>
                  <a:tcPr marL="8433" marR="8433" marT="8433" marB="0" anchor="b"/>
                </a:tc>
                <a:tc>
                  <a:txBody>
                    <a:bodyPr/>
                    <a:lstStyle/>
                    <a:p>
                      <a:pPr algn="l" fontAlgn="b"/>
                      <a:r>
                        <a:rPr lang="es-CO" sz="1000" u="none" strike="noStrike">
                          <a:effectLst/>
                        </a:rPr>
                        <a:t>COPASST</a:t>
                      </a:r>
                      <a:endParaRPr lang="es-CO" sz="1000" b="0" i="0" u="none" strike="noStrike">
                        <a:solidFill>
                          <a:srgbClr val="000000"/>
                        </a:solidFill>
                        <a:effectLst/>
                        <a:latin typeface="Arial Narrow" panose="020B0606020202030204" pitchFamily="34" charset="0"/>
                      </a:endParaRPr>
                    </a:p>
                  </a:txBody>
                  <a:tcPr marL="8433" marR="8433" marT="8433" marB="0" anchor="b"/>
                </a:tc>
                <a:tc>
                  <a:txBody>
                    <a:bodyPr/>
                    <a:lstStyle/>
                    <a:p>
                      <a:pPr algn="l" fontAlgn="b"/>
                      <a:r>
                        <a:rPr lang="es-CO" sz="1000" u="none" strike="noStrike">
                          <a:effectLst/>
                        </a:rPr>
                        <a:t>Comunicar al Director la vacante del miembro de COPASST por parte de la entidad</a:t>
                      </a:r>
                      <a:endParaRPr lang="es-CO" sz="1000" b="0" i="0" u="none" strike="noStrike">
                        <a:solidFill>
                          <a:srgbClr val="000000"/>
                        </a:solidFill>
                        <a:effectLst/>
                        <a:latin typeface="Arial Narrow" panose="020B0606020202030204" pitchFamily="34" charset="0"/>
                      </a:endParaRPr>
                    </a:p>
                  </a:txBody>
                  <a:tcPr marL="8433" marR="8433" marT="8433" marB="0" anchor="b"/>
                </a:tc>
                <a:extLst>
                  <a:ext uri="{0D108BD9-81ED-4DB2-BD59-A6C34878D82A}">
                    <a16:rowId xmlns:a16="http://schemas.microsoft.com/office/drawing/2014/main" val="1583515488"/>
                  </a:ext>
                </a:extLst>
              </a:tr>
              <a:tr h="371044">
                <a:tc>
                  <a:txBody>
                    <a:bodyPr/>
                    <a:lstStyle/>
                    <a:p>
                      <a:pPr algn="ctr" fontAlgn="b"/>
                      <a:r>
                        <a:rPr lang="es-CO" sz="1000" u="none" strike="noStrike">
                          <a:effectLst/>
                        </a:rPr>
                        <a:t> 20201330003516</a:t>
                      </a:r>
                      <a:endParaRPr lang="es-CO" sz="1000" b="0" i="0" u="none" strike="noStrike">
                        <a:solidFill>
                          <a:srgbClr val="000000"/>
                        </a:solidFill>
                        <a:effectLst/>
                        <a:latin typeface="Arial Narrow" panose="020B0606020202030204" pitchFamily="34" charset="0"/>
                      </a:endParaRPr>
                    </a:p>
                  </a:txBody>
                  <a:tcPr marL="8433" marR="8433" marT="8433" marB="0" anchor="b"/>
                </a:tc>
                <a:tc>
                  <a:txBody>
                    <a:bodyPr/>
                    <a:lstStyle/>
                    <a:p>
                      <a:pPr algn="l" fontAlgn="b"/>
                      <a:r>
                        <a:rPr lang="es-CO" sz="1000" u="none" strike="noStrike">
                          <a:effectLst/>
                        </a:rPr>
                        <a:t>COPASST</a:t>
                      </a:r>
                      <a:endParaRPr lang="es-CO" sz="1000" b="0" i="0" u="none" strike="noStrike">
                        <a:solidFill>
                          <a:srgbClr val="000000"/>
                        </a:solidFill>
                        <a:effectLst/>
                        <a:latin typeface="Arial Narrow" panose="020B0606020202030204" pitchFamily="34" charset="0"/>
                      </a:endParaRPr>
                    </a:p>
                  </a:txBody>
                  <a:tcPr marL="8433" marR="8433" marT="8433" marB="0" anchor="b"/>
                </a:tc>
                <a:tc>
                  <a:txBody>
                    <a:bodyPr/>
                    <a:lstStyle/>
                    <a:p>
                      <a:pPr algn="l" fontAlgn="b"/>
                      <a:r>
                        <a:rPr lang="es-CO" sz="1000" u="none" strike="noStrike" dirty="0">
                          <a:effectLst/>
                        </a:rPr>
                        <a:t>Comunicar al Director la vacante del miembro de COPASST por parte de la entidad</a:t>
                      </a:r>
                      <a:endParaRPr lang="es-CO" sz="1000" b="0" i="0" u="none" strike="noStrike" dirty="0">
                        <a:solidFill>
                          <a:srgbClr val="000000"/>
                        </a:solidFill>
                        <a:effectLst/>
                        <a:latin typeface="Arial Narrow" panose="020B0606020202030204" pitchFamily="34" charset="0"/>
                      </a:endParaRPr>
                    </a:p>
                  </a:txBody>
                  <a:tcPr marL="8433" marR="8433" marT="8433" marB="0" anchor="b"/>
                </a:tc>
                <a:extLst>
                  <a:ext uri="{0D108BD9-81ED-4DB2-BD59-A6C34878D82A}">
                    <a16:rowId xmlns:a16="http://schemas.microsoft.com/office/drawing/2014/main" val="451228285"/>
                  </a:ext>
                </a:extLst>
              </a:tr>
            </a:tbl>
          </a:graphicData>
        </a:graphic>
      </p:graphicFrame>
    </p:spTree>
    <p:extLst>
      <p:ext uri="{BB962C8B-B14F-4D97-AF65-F5344CB8AC3E}">
        <p14:creationId xmlns:p14="http://schemas.microsoft.com/office/powerpoint/2010/main" val="3116698552"/>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0"/>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2694" r="100000"/>
                    </a14:imgEffect>
                  </a14:imgLayer>
                </a14:imgProps>
              </a:ext>
              <a:ext uri="{28A0092B-C50C-407E-A947-70E740481C1C}">
                <a14:useLocalDpi xmlns:a14="http://schemas.microsoft.com/office/drawing/2010/main" val="0"/>
              </a:ext>
            </a:extLst>
          </a:blip>
          <a:srcRect/>
          <a:stretch>
            <a:fillRect/>
          </a:stretch>
        </p:blipFill>
        <p:spPr bwMode="auto">
          <a:xfrm>
            <a:off x="1746904" y="2415556"/>
            <a:ext cx="1793375" cy="235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Marcador de texto 4"/>
          <p:cNvSpPr txBox="1">
            <a:spLocks/>
          </p:cNvSpPr>
          <p:nvPr/>
        </p:nvSpPr>
        <p:spPr>
          <a:xfrm>
            <a:off x="2411760" y="1130075"/>
            <a:ext cx="5256584" cy="504056"/>
          </a:xfrm>
          <a:prstGeom prst="rect">
            <a:avLst/>
          </a:prstGeom>
        </p:spPr>
        <p:txBody>
          <a:bodyPr/>
          <a:lstStyle>
            <a:lvl1pPr marL="514350" indent="-514350" algn="l" defTabSz="914400" rtl="0" eaLnBrk="1" latinLnBrk="0" hangingPunct="1">
              <a:spcBef>
                <a:spcPct val="20000"/>
              </a:spcBef>
              <a:buFont typeface="+mj-lt"/>
              <a:buAutoNum type="arabicPeriod"/>
              <a:defRPr sz="3200" i="0" kern="1200">
                <a:solidFill>
                  <a:srgbClr val="3366CC"/>
                </a:solidFill>
                <a:latin typeface="Arial" panose="020B0604020202020204" pitchFamily="34" charset="0"/>
                <a:ea typeface="+mn-ea"/>
                <a:cs typeface="Arial" panose="020B0604020202020204" pitchFamily="34" charset="0"/>
              </a:defRPr>
            </a:lvl1pPr>
            <a:lvl2pPr marL="971550" indent="-514350" algn="l" defTabSz="914400" rtl="0" eaLnBrk="1" latinLnBrk="0" hangingPunct="1">
              <a:spcBef>
                <a:spcPct val="20000"/>
              </a:spcBef>
              <a:buFont typeface="+mj-lt"/>
              <a:buAutoNum type="arabicPeriod"/>
              <a:defRPr sz="2800" i="1" kern="1200">
                <a:solidFill>
                  <a:srgbClr val="3366CC"/>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spcBef>
                <a:spcPct val="20000"/>
              </a:spcBef>
              <a:buFont typeface="+mj-lt"/>
              <a:buAutoNum type="arabicPeriod"/>
              <a:defRPr sz="2400" kern="1200">
                <a:solidFill>
                  <a:srgbClr val="3366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200000"/>
              </a:lnSpc>
              <a:buNone/>
            </a:pPr>
            <a:r>
              <a:rPr lang="es-CO" sz="2400" b="1" i="1" dirty="0"/>
              <a:t>7. GESTION DE RIESGOS SG-SST</a:t>
            </a: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872" y="1772816"/>
            <a:ext cx="5407788" cy="3637357"/>
          </a:xfrm>
          <a:prstGeom prst="rect">
            <a:avLst/>
          </a:prstGeom>
        </p:spPr>
      </p:pic>
    </p:spTree>
    <p:extLst>
      <p:ext uri="{BB962C8B-B14F-4D97-AF65-F5344CB8AC3E}">
        <p14:creationId xmlns:p14="http://schemas.microsoft.com/office/powerpoint/2010/main" val="1825090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texto 3"/>
          <p:cNvSpPr txBox="1">
            <a:spLocks/>
          </p:cNvSpPr>
          <p:nvPr/>
        </p:nvSpPr>
        <p:spPr>
          <a:xfrm>
            <a:off x="549896" y="1391463"/>
            <a:ext cx="7920880" cy="494262"/>
          </a:xfrm>
          <a:prstGeom prst="rect">
            <a:avLst/>
          </a:prstGeom>
        </p:spPr>
        <p:txBody>
          <a:bodyPr anchor="b"/>
          <a:lstStyle>
            <a:lvl1pPr marL="0" indent="0" algn="l" defTabSz="914400" rtl="0" eaLnBrk="1" latinLnBrk="0" hangingPunct="1">
              <a:spcBef>
                <a:spcPct val="20000"/>
              </a:spcBef>
              <a:buFont typeface="Arial" panose="020B0604020202020204" pitchFamily="34" charset="0"/>
              <a:buNone/>
              <a:defRPr sz="2400" b="1" i="1" kern="1200">
                <a:solidFill>
                  <a:srgbClr val="3366CC"/>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000" b="1" i="1" kern="1200">
                <a:solidFill>
                  <a:schemeClr val="bg1">
                    <a:lumMod val="6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s-CO" sz="2000" dirty="0"/>
              <a:t>RIESGOS ERGONIMICOS </a:t>
            </a:r>
          </a:p>
        </p:txBody>
      </p:sp>
      <p:sp>
        <p:nvSpPr>
          <p:cNvPr id="5" name="Marcador de texto 3"/>
          <p:cNvSpPr txBox="1">
            <a:spLocks/>
          </p:cNvSpPr>
          <p:nvPr/>
        </p:nvSpPr>
        <p:spPr>
          <a:xfrm>
            <a:off x="-847116" y="800651"/>
            <a:ext cx="7920880" cy="494262"/>
          </a:xfrm>
          <a:prstGeom prst="rect">
            <a:avLst/>
          </a:prstGeom>
        </p:spPr>
        <p:txBody>
          <a:bodyPr anchor="b"/>
          <a:lstStyle>
            <a:lvl1pPr marL="0" indent="0" algn="l" defTabSz="914400" rtl="0" eaLnBrk="1" latinLnBrk="0" hangingPunct="1">
              <a:spcBef>
                <a:spcPct val="20000"/>
              </a:spcBef>
              <a:buFont typeface="Arial" panose="020B0604020202020204" pitchFamily="34" charset="0"/>
              <a:buNone/>
              <a:defRPr sz="2400" b="1" i="1" kern="1200">
                <a:solidFill>
                  <a:srgbClr val="3366CC"/>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000" b="1" i="1" kern="1200">
                <a:solidFill>
                  <a:schemeClr val="bg1">
                    <a:lumMod val="6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s-CO" sz="2000" dirty="0"/>
              <a:t>7.1. RIESGOS LATENTES EN EL IPSE</a:t>
            </a:r>
          </a:p>
        </p:txBody>
      </p:sp>
      <p:sp>
        <p:nvSpPr>
          <p:cNvPr id="2" name="Rectángulo 1"/>
          <p:cNvSpPr/>
          <p:nvPr/>
        </p:nvSpPr>
        <p:spPr>
          <a:xfrm>
            <a:off x="971600" y="1982275"/>
            <a:ext cx="7272808" cy="142877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r>
              <a:rPr lang="es-CO" dirty="0">
                <a:solidFill>
                  <a:schemeClr val="tx1"/>
                </a:solidFill>
              </a:rPr>
              <a:t>Debido a  la pandemia causada  por el </a:t>
            </a:r>
            <a:r>
              <a:rPr lang="es-CO" b="1" i="1" dirty="0">
                <a:solidFill>
                  <a:schemeClr val="tx1"/>
                </a:solidFill>
              </a:rPr>
              <a:t>COVID-19</a:t>
            </a:r>
            <a:r>
              <a:rPr lang="es-CO" dirty="0">
                <a:solidFill>
                  <a:schemeClr val="tx1"/>
                </a:solidFill>
              </a:rPr>
              <a:t>, se </a:t>
            </a:r>
            <a:r>
              <a:rPr lang="es-CO" dirty="0" err="1">
                <a:solidFill>
                  <a:schemeClr val="tx1"/>
                </a:solidFill>
              </a:rPr>
              <a:t>dió</a:t>
            </a:r>
            <a:r>
              <a:rPr lang="es-CO" dirty="0">
                <a:solidFill>
                  <a:schemeClr val="tx1"/>
                </a:solidFill>
              </a:rPr>
              <a:t> la  necesidad de realizar  trabajo remoto en casa, esto a su vez ocasionó traumatismo y se evidencio problemáticas como la falta de herramientas necesarias para un optimo  trabajo, pero desde Seguridad  y Salud en el Trabajo se llevaron a cabo las siguientes acciones de mitigación:</a:t>
            </a:r>
          </a:p>
        </p:txBody>
      </p:sp>
      <p:sp>
        <p:nvSpPr>
          <p:cNvPr id="3" name="Flecha abajo 2"/>
          <p:cNvSpPr/>
          <p:nvPr/>
        </p:nvSpPr>
        <p:spPr>
          <a:xfrm>
            <a:off x="4391980" y="3411049"/>
            <a:ext cx="432048" cy="5744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Elipse 3"/>
          <p:cNvSpPr/>
          <p:nvPr/>
        </p:nvSpPr>
        <p:spPr>
          <a:xfrm>
            <a:off x="1753344" y="4172765"/>
            <a:ext cx="2386608" cy="64807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O" dirty="0">
                <a:solidFill>
                  <a:schemeClr val="tx1"/>
                </a:solidFill>
              </a:rPr>
              <a:t>Pausas Activas </a:t>
            </a:r>
          </a:p>
        </p:txBody>
      </p:sp>
      <p:sp>
        <p:nvSpPr>
          <p:cNvPr id="10" name="Elipse 9"/>
          <p:cNvSpPr/>
          <p:nvPr/>
        </p:nvSpPr>
        <p:spPr>
          <a:xfrm>
            <a:off x="1667213" y="5290943"/>
            <a:ext cx="2581944" cy="80235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O" dirty="0">
                <a:solidFill>
                  <a:schemeClr val="tx1"/>
                </a:solidFill>
              </a:rPr>
              <a:t>Acompañamientos Psicosociales  </a:t>
            </a:r>
          </a:p>
        </p:txBody>
      </p:sp>
      <p:sp>
        <p:nvSpPr>
          <p:cNvPr id="12" name="Elipse 11"/>
          <p:cNvSpPr/>
          <p:nvPr/>
        </p:nvSpPr>
        <p:spPr>
          <a:xfrm>
            <a:off x="5497760" y="5290943"/>
            <a:ext cx="2581944" cy="8023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rPr>
              <a:t>Adecuación y entrega de algunas  sillas ergonómicas </a:t>
            </a:r>
          </a:p>
        </p:txBody>
      </p:sp>
      <p:sp>
        <p:nvSpPr>
          <p:cNvPr id="13" name="Elipse 12"/>
          <p:cNvSpPr/>
          <p:nvPr/>
        </p:nvSpPr>
        <p:spPr>
          <a:xfrm>
            <a:off x="5353744" y="4172765"/>
            <a:ext cx="2581944" cy="64807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O" dirty="0">
                <a:solidFill>
                  <a:schemeClr val="tx1"/>
                </a:solidFill>
              </a:rPr>
              <a:t>Capacitaciones en Higiene Postural</a:t>
            </a:r>
          </a:p>
        </p:txBody>
      </p:sp>
      <p:pic>
        <p:nvPicPr>
          <p:cNvPr id="11" name="Imagen 30"/>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2694" r="100000"/>
                    </a14:imgEffect>
                  </a14:imgLayer>
                </a14:imgProps>
              </a:ext>
              <a:ext uri="{28A0092B-C50C-407E-A947-70E740481C1C}">
                <a14:useLocalDpi xmlns:a14="http://schemas.microsoft.com/office/drawing/2010/main" val="0"/>
              </a:ext>
            </a:extLst>
          </a:blip>
          <a:srcRect/>
          <a:stretch>
            <a:fillRect/>
          </a:stretch>
        </p:blipFill>
        <p:spPr bwMode="auto">
          <a:xfrm>
            <a:off x="4427984" y="4689066"/>
            <a:ext cx="1008111" cy="1527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4182153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texto 3"/>
          <p:cNvSpPr txBox="1">
            <a:spLocks/>
          </p:cNvSpPr>
          <p:nvPr/>
        </p:nvSpPr>
        <p:spPr>
          <a:xfrm>
            <a:off x="549896" y="1391463"/>
            <a:ext cx="7920880" cy="494262"/>
          </a:xfrm>
          <a:prstGeom prst="rect">
            <a:avLst/>
          </a:prstGeom>
        </p:spPr>
        <p:txBody>
          <a:bodyPr anchor="b"/>
          <a:lstStyle>
            <a:lvl1pPr marL="0" indent="0" algn="l" defTabSz="914400" rtl="0" eaLnBrk="1" latinLnBrk="0" hangingPunct="1">
              <a:spcBef>
                <a:spcPct val="20000"/>
              </a:spcBef>
              <a:buFont typeface="Arial" panose="020B0604020202020204" pitchFamily="34" charset="0"/>
              <a:buNone/>
              <a:defRPr sz="2400" b="1" i="1" kern="1200">
                <a:solidFill>
                  <a:srgbClr val="3366CC"/>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000" b="1" i="1" kern="1200">
                <a:solidFill>
                  <a:schemeClr val="bg1">
                    <a:lumMod val="6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s-CO" sz="2000" dirty="0"/>
              <a:t>RIESGO BIOLOGICO </a:t>
            </a:r>
          </a:p>
        </p:txBody>
      </p:sp>
      <p:sp>
        <p:nvSpPr>
          <p:cNvPr id="5" name="Marcador de texto 3"/>
          <p:cNvSpPr txBox="1">
            <a:spLocks/>
          </p:cNvSpPr>
          <p:nvPr/>
        </p:nvSpPr>
        <p:spPr>
          <a:xfrm>
            <a:off x="-847116" y="800651"/>
            <a:ext cx="7920880" cy="494262"/>
          </a:xfrm>
          <a:prstGeom prst="rect">
            <a:avLst/>
          </a:prstGeom>
        </p:spPr>
        <p:txBody>
          <a:bodyPr anchor="b"/>
          <a:lstStyle>
            <a:lvl1pPr marL="0" indent="0" algn="l" defTabSz="914400" rtl="0" eaLnBrk="1" latinLnBrk="0" hangingPunct="1">
              <a:spcBef>
                <a:spcPct val="20000"/>
              </a:spcBef>
              <a:buFont typeface="Arial" panose="020B0604020202020204" pitchFamily="34" charset="0"/>
              <a:buNone/>
              <a:defRPr sz="2400" b="1" i="1" kern="1200">
                <a:solidFill>
                  <a:srgbClr val="3366CC"/>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000" b="1" i="1" kern="1200">
                <a:solidFill>
                  <a:schemeClr val="bg1">
                    <a:lumMod val="6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s-CO" sz="2000" dirty="0"/>
              <a:t>7.1. RIESGOS LATENTES EN EL IPSE</a:t>
            </a:r>
          </a:p>
        </p:txBody>
      </p:sp>
      <p:sp>
        <p:nvSpPr>
          <p:cNvPr id="2" name="Rectángulo 1"/>
          <p:cNvSpPr/>
          <p:nvPr/>
        </p:nvSpPr>
        <p:spPr>
          <a:xfrm>
            <a:off x="755576" y="2132856"/>
            <a:ext cx="7272808" cy="12961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r>
              <a:rPr lang="es-CO" dirty="0">
                <a:solidFill>
                  <a:schemeClr val="tx1"/>
                </a:solidFill>
              </a:rPr>
              <a:t>Debido a  la pandemia causada  por el </a:t>
            </a:r>
            <a:r>
              <a:rPr lang="es-CO" b="1" i="1" dirty="0">
                <a:solidFill>
                  <a:schemeClr val="tx1"/>
                </a:solidFill>
              </a:rPr>
              <a:t>COVID-19</a:t>
            </a:r>
            <a:r>
              <a:rPr lang="es-CO" dirty="0">
                <a:solidFill>
                  <a:schemeClr val="tx1"/>
                </a:solidFill>
              </a:rPr>
              <a:t>, se realizó la correspondiente actualización de la matriz, incluyendo el </a:t>
            </a:r>
            <a:r>
              <a:rPr lang="es-CO" b="1" i="1" dirty="0">
                <a:solidFill>
                  <a:schemeClr val="tx1"/>
                </a:solidFill>
              </a:rPr>
              <a:t>SARS-CoV-2</a:t>
            </a:r>
            <a:r>
              <a:rPr lang="es-CO" i="1" dirty="0">
                <a:solidFill>
                  <a:schemeClr val="tx1"/>
                </a:solidFill>
              </a:rPr>
              <a:t>, </a:t>
            </a:r>
            <a:r>
              <a:rPr lang="es-CO" dirty="0">
                <a:solidFill>
                  <a:schemeClr val="tx1"/>
                </a:solidFill>
              </a:rPr>
              <a:t>como riesgo  biológico, ya que puede estar  presente en cada  una de las actividades rutinarias de los funcionarios del </a:t>
            </a:r>
            <a:r>
              <a:rPr lang="es-CO" b="1" i="1" dirty="0">
                <a:solidFill>
                  <a:schemeClr val="tx1"/>
                </a:solidFill>
              </a:rPr>
              <a:t>IPSE</a:t>
            </a:r>
            <a:r>
              <a:rPr lang="es-CO" b="1" dirty="0">
                <a:solidFill>
                  <a:schemeClr val="tx1"/>
                </a:solidFill>
              </a:rPr>
              <a:t>, </a:t>
            </a:r>
            <a:r>
              <a:rPr lang="es-CO" dirty="0">
                <a:solidFill>
                  <a:schemeClr val="tx1"/>
                </a:solidFill>
              </a:rPr>
              <a:t>para ello se realizaron las siguientes acciones de mitigación:</a:t>
            </a:r>
          </a:p>
        </p:txBody>
      </p:sp>
      <p:sp>
        <p:nvSpPr>
          <p:cNvPr id="3" name="Flecha abajo 2"/>
          <p:cNvSpPr/>
          <p:nvPr/>
        </p:nvSpPr>
        <p:spPr>
          <a:xfrm>
            <a:off x="4033133" y="3474500"/>
            <a:ext cx="432048" cy="5744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6"/>
          <p:cNvSpPr/>
          <p:nvPr/>
        </p:nvSpPr>
        <p:spPr>
          <a:xfrm>
            <a:off x="712157" y="4183006"/>
            <a:ext cx="4197306" cy="6561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s-CO">
                <a:solidFill>
                  <a:schemeClr val="tx1"/>
                </a:solidFill>
              </a:rPr>
              <a:t>Diseño del Protocolo de Bioseguridad </a:t>
            </a:r>
            <a:endParaRPr lang="es-CO" dirty="0">
              <a:solidFill>
                <a:schemeClr val="tx1"/>
              </a:solidFill>
            </a:endParaRPr>
          </a:p>
        </p:txBody>
      </p:sp>
      <p:sp>
        <p:nvSpPr>
          <p:cNvPr id="14" name="Rectángulo 13"/>
          <p:cNvSpPr/>
          <p:nvPr/>
        </p:nvSpPr>
        <p:spPr>
          <a:xfrm>
            <a:off x="778219" y="5283681"/>
            <a:ext cx="3096344" cy="6561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solidFill>
                  <a:schemeClr val="tx1"/>
                </a:solidFill>
              </a:rPr>
              <a:t>Seguimiento al autoreporte de condiciones de salud.</a:t>
            </a:r>
          </a:p>
        </p:txBody>
      </p:sp>
      <p:sp>
        <p:nvSpPr>
          <p:cNvPr id="15" name="Rectángulo 14"/>
          <p:cNvSpPr/>
          <p:nvPr/>
        </p:nvSpPr>
        <p:spPr>
          <a:xfrm>
            <a:off x="5284057" y="4123189"/>
            <a:ext cx="3320391" cy="8604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r>
              <a:rPr lang="es-CO" dirty="0">
                <a:solidFill>
                  <a:schemeClr val="tx1"/>
                </a:solidFill>
              </a:rPr>
              <a:t>Capacitaciones, referente a las precauciones que se deben tomar, para evitar  la propagación del virus.</a:t>
            </a:r>
          </a:p>
        </p:txBody>
      </p:sp>
      <p:sp>
        <p:nvSpPr>
          <p:cNvPr id="16" name="Rectángulo 15"/>
          <p:cNvSpPr/>
          <p:nvPr/>
        </p:nvSpPr>
        <p:spPr>
          <a:xfrm>
            <a:off x="5284057" y="5243362"/>
            <a:ext cx="3320391" cy="65619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CO" dirty="0">
                <a:solidFill>
                  <a:schemeClr val="tx1"/>
                </a:solidFill>
              </a:rPr>
              <a:t>Seguimiento a casos sospechosos o confirmados de COVID-19.</a:t>
            </a:r>
          </a:p>
        </p:txBody>
      </p:sp>
      <p:pic>
        <p:nvPicPr>
          <p:cNvPr id="17" name="Imagen 30"/>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2694" r="100000"/>
                    </a14:imgEffect>
                  </a14:imgLayer>
                </a14:imgProps>
              </a:ext>
              <a:ext uri="{28A0092B-C50C-407E-A947-70E740481C1C}">
                <a14:useLocalDpi xmlns:a14="http://schemas.microsoft.com/office/drawing/2010/main" val="0"/>
              </a:ext>
            </a:extLst>
          </a:blip>
          <a:srcRect/>
          <a:stretch>
            <a:fillRect/>
          </a:stretch>
        </p:blipFill>
        <p:spPr bwMode="auto">
          <a:xfrm>
            <a:off x="4249157" y="4983663"/>
            <a:ext cx="1008111" cy="1527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719557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texto 3"/>
          <p:cNvSpPr txBox="1">
            <a:spLocks/>
          </p:cNvSpPr>
          <p:nvPr/>
        </p:nvSpPr>
        <p:spPr>
          <a:xfrm>
            <a:off x="549896" y="1391463"/>
            <a:ext cx="7920880" cy="494262"/>
          </a:xfrm>
          <a:prstGeom prst="rect">
            <a:avLst/>
          </a:prstGeom>
        </p:spPr>
        <p:txBody>
          <a:bodyPr anchor="b"/>
          <a:lstStyle>
            <a:lvl1pPr marL="0" indent="0" algn="l" defTabSz="914400" rtl="0" eaLnBrk="1" latinLnBrk="0" hangingPunct="1">
              <a:spcBef>
                <a:spcPct val="20000"/>
              </a:spcBef>
              <a:buFont typeface="Arial" panose="020B0604020202020204" pitchFamily="34" charset="0"/>
              <a:buNone/>
              <a:defRPr sz="2400" b="1" i="1" kern="1200">
                <a:solidFill>
                  <a:srgbClr val="3366CC"/>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000" b="1" i="1" kern="1200">
                <a:solidFill>
                  <a:schemeClr val="bg1">
                    <a:lumMod val="6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s-CO" sz="2000" dirty="0"/>
              <a:t>RIESGO PSICOSOCIAL</a:t>
            </a:r>
          </a:p>
        </p:txBody>
      </p:sp>
      <p:sp>
        <p:nvSpPr>
          <p:cNvPr id="5" name="Marcador de texto 3"/>
          <p:cNvSpPr txBox="1">
            <a:spLocks/>
          </p:cNvSpPr>
          <p:nvPr/>
        </p:nvSpPr>
        <p:spPr>
          <a:xfrm>
            <a:off x="-1008620" y="779952"/>
            <a:ext cx="7920880" cy="494262"/>
          </a:xfrm>
          <a:prstGeom prst="rect">
            <a:avLst/>
          </a:prstGeom>
        </p:spPr>
        <p:txBody>
          <a:bodyPr anchor="b"/>
          <a:lstStyle>
            <a:lvl1pPr marL="0" indent="0" algn="l" defTabSz="914400" rtl="0" eaLnBrk="1" latinLnBrk="0" hangingPunct="1">
              <a:spcBef>
                <a:spcPct val="20000"/>
              </a:spcBef>
              <a:buFont typeface="Arial" panose="020B0604020202020204" pitchFamily="34" charset="0"/>
              <a:buNone/>
              <a:defRPr sz="2400" b="1" i="1" kern="1200">
                <a:solidFill>
                  <a:srgbClr val="3366CC"/>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000" b="1" i="1" kern="1200">
                <a:solidFill>
                  <a:schemeClr val="bg1">
                    <a:lumMod val="6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s-CO" sz="2000" dirty="0"/>
              <a:t>7.1. RIESGOS LATENTES EN EL IPSE</a:t>
            </a:r>
          </a:p>
        </p:txBody>
      </p:sp>
      <p:sp>
        <p:nvSpPr>
          <p:cNvPr id="2" name="Rectángulo 1"/>
          <p:cNvSpPr/>
          <p:nvPr/>
        </p:nvSpPr>
        <p:spPr>
          <a:xfrm>
            <a:off x="549896" y="2018354"/>
            <a:ext cx="7272808" cy="12961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s-CO" dirty="0">
                <a:solidFill>
                  <a:schemeClr val="tx1"/>
                </a:solidFill>
              </a:rPr>
              <a:t>Debido a las condiciones propias de la organización, tales como, desempeño de tareas, actividades ,funciones   y demás , los funcionarios del </a:t>
            </a:r>
            <a:r>
              <a:rPr lang="es-CO" b="1" i="1" dirty="0">
                <a:solidFill>
                  <a:schemeClr val="tx1"/>
                </a:solidFill>
              </a:rPr>
              <a:t>IPSE, </a:t>
            </a:r>
            <a:r>
              <a:rPr lang="es-CO" dirty="0">
                <a:solidFill>
                  <a:schemeClr val="tx1"/>
                </a:solidFill>
              </a:rPr>
              <a:t>están expuestos a este tipo de riesgo, y para ello se han ejecutados acciones que han ayudado a disminuir este tipo de riesgo entre las cuales encontramos</a:t>
            </a:r>
            <a:endParaRPr lang="es-CO" b="1" i="1" dirty="0">
              <a:solidFill>
                <a:schemeClr val="tx1"/>
              </a:solidFill>
            </a:endParaRPr>
          </a:p>
        </p:txBody>
      </p:sp>
      <p:sp>
        <p:nvSpPr>
          <p:cNvPr id="3" name="Flecha abajo 2"/>
          <p:cNvSpPr/>
          <p:nvPr/>
        </p:nvSpPr>
        <p:spPr>
          <a:xfrm>
            <a:off x="3827453" y="3359998"/>
            <a:ext cx="432048" cy="5744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6"/>
          <p:cNvSpPr/>
          <p:nvPr/>
        </p:nvSpPr>
        <p:spPr>
          <a:xfrm>
            <a:off x="506477" y="4068504"/>
            <a:ext cx="4197306" cy="6561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s-CO" dirty="0">
                <a:solidFill>
                  <a:schemeClr val="tx1"/>
                </a:solidFill>
              </a:rPr>
              <a:t>Pausas Activas.</a:t>
            </a:r>
          </a:p>
        </p:txBody>
      </p:sp>
      <p:sp>
        <p:nvSpPr>
          <p:cNvPr id="14" name="Rectángulo 13"/>
          <p:cNvSpPr/>
          <p:nvPr/>
        </p:nvSpPr>
        <p:spPr>
          <a:xfrm>
            <a:off x="549896" y="5169179"/>
            <a:ext cx="3493581" cy="6561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solidFill>
                  <a:schemeClr val="tx1"/>
                </a:solidFill>
              </a:rPr>
              <a:t>Flexibilidad de horarios</a:t>
            </a:r>
          </a:p>
        </p:txBody>
      </p:sp>
      <p:sp>
        <p:nvSpPr>
          <p:cNvPr id="15" name="Rectángulo 14"/>
          <p:cNvSpPr/>
          <p:nvPr/>
        </p:nvSpPr>
        <p:spPr>
          <a:xfrm>
            <a:off x="5148064" y="3936902"/>
            <a:ext cx="3312368" cy="6847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s-CO" dirty="0">
                <a:solidFill>
                  <a:schemeClr val="tx1"/>
                </a:solidFill>
              </a:rPr>
              <a:t>Actividades de esparcimiento .</a:t>
            </a:r>
          </a:p>
        </p:txBody>
      </p:sp>
      <p:sp>
        <p:nvSpPr>
          <p:cNvPr id="16" name="Rectángulo 15"/>
          <p:cNvSpPr/>
          <p:nvPr/>
        </p:nvSpPr>
        <p:spPr>
          <a:xfrm>
            <a:off x="5148064" y="5304976"/>
            <a:ext cx="3312368" cy="65619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CO" dirty="0">
                <a:solidFill>
                  <a:schemeClr val="tx1"/>
                </a:solidFill>
              </a:rPr>
              <a:t>Seguimiento Psicosocial </a:t>
            </a:r>
          </a:p>
        </p:txBody>
      </p:sp>
      <p:pic>
        <p:nvPicPr>
          <p:cNvPr id="17" name="Imagen 30"/>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2694" r="100000"/>
                    </a14:imgEffect>
                  </a14:imgLayer>
                </a14:imgProps>
              </a:ext>
              <a:ext uri="{28A0092B-C50C-407E-A947-70E740481C1C}">
                <a14:useLocalDpi xmlns:a14="http://schemas.microsoft.com/office/drawing/2010/main" val="0"/>
              </a:ext>
            </a:extLst>
          </a:blip>
          <a:srcRect/>
          <a:stretch>
            <a:fillRect/>
          </a:stretch>
        </p:blipFill>
        <p:spPr bwMode="auto">
          <a:xfrm>
            <a:off x="4043477" y="4869161"/>
            <a:ext cx="1008111" cy="1527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107506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4"/>
          <p:cNvSpPr txBox="1">
            <a:spLocks/>
          </p:cNvSpPr>
          <p:nvPr/>
        </p:nvSpPr>
        <p:spPr>
          <a:xfrm>
            <a:off x="1099675" y="1045511"/>
            <a:ext cx="7192127" cy="583289"/>
          </a:xfrm>
          <a:prstGeom prst="rect">
            <a:avLst/>
          </a:prstGeom>
        </p:spPr>
        <p:txBody>
          <a:bodyPr/>
          <a:lstStyle>
            <a:lvl1pPr marL="514350" indent="-514350" algn="l" defTabSz="914400" rtl="0" eaLnBrk="1" latinLnBrk="0" hangingPunct="1">
              <a:spcBef>
                <a:spcPct val="20000"/>
              </a:spcBef>
              <a:buFont typeface="+mj-lt"/>
              <a:buAutoNum type="arabicPeriod"/>
              <a:defRPr sz="3200" i="0" kern="1200">
                <a:solidFill>
                  <a:srgbClr val="3366CC"/>
                </a:solidFill>
                <a:latin typeface="Arial" panose="020B0604020202020204" pitchFamily="34" charset="0"/>
                <a:ea typeface="+mn-ea"/>
                <a:cs typeface="Arial" panose="020B0604020202020204" pitchFamily="34" charset="0"/>
              </a:defRPr>
            </a:lvl1pPr>
            <a:lvl2pPr marL="971550" indent="-514350" algn="l" defTabSz="914400" rtl="0" eaLnBrk="1" latinLnBrk="0" hangingPunct="1">
              <a:spcBef>
                <a:spcPct val="20000"/>
              </a:spcBef>
              <a:buFont typeface="+mj-lt"/>
              <a:buAutoNum type="arabicPeriod"/>
              <a:defRPr sz="2800" i="1" kern="1200">
                <a:solidFill>
                  <a:srgbClr val="3366CC"/>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spcBef>
                <a:spcPct val="20000"/>
              </a:spcBef>
              <a:buFont typeface="+mj-lt"/>
              <a:buAutoNum type="arabicPeriod"/>
              <a:defRPr sz="2400" kern="1200">
                <a:solidFill>
                  <a:srgbClr val="3366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CO" sz="2000" b="1" i="1" dirty="0"/>
              <a:t>8. </a:t>
            </a:r>
            <a:r>
              <a:rPr lang="es-MX" sz="2000" b="1" i="1" dirty="0"/>
              <a:t>AUSENTISMO  POR  ACCIDENTES LABORALES </a:t>
            </a:r>
            <a:r>
              <a:rPr lang="es-MX" sz="2000" dirty="0"/>
              <a:t/>
            </a:r>
            <a:br>
              <a:rPr lang="es-MX" sz="2000" dirty="0"/>
            </a:br>
            <a:endParaRPr lang="es-CO" dirty="0"/>
          </a:p>
        </p:txBody>
      </p:sp>
      <p:graphicFrame>
        <p:nvGraphicFramePr>
          <p:cNvPr id="9" name="Gráfico 8"/>
          <p:cNvGraphicFramePr>
            <a:graphicFrameLocks/>
          </p:cNvGraphicFramePr>
          <p:nvPr>
            <p:extLst>
              <p:ext uri="{D42A27DB-BD31-4B8C-83A1-F6EECF244321}">
                <p14:modId xmlns:p14="http://schemas.microsoft.com/office/powerpoint/2010/main" val="176842217"/>
              </p:ext>
            </p:extLst>
          </p:nvPr>
        </p:nvGraphicFramePr>
        <p:xfrm>
          <a:off x="971600" y="1628800"/>
          <a:ext cx="648072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Marcador de contenido 3"/>
          <p:cNvSpPr>
            <a:spLocks noGrp="1"/>
          </p:cNvSpPr>
          <p:nvPr>
            <p:ph sz="half" idx="4294967295"/>
          </p:nvPr>
        </p:nvSpPr>
        <p:spPr>
          <a:xfrm>
            <a:off x="683568" y="4005064"/>
            <a:ext cx="7643192" cy="2160240"/>
          </a:xfrm>
          <a:prstGeom prst="rect">
            <a:avLst/>
          </a:prstGeom>
        </p:spPr>
        <p:txBody>
          <a:bodyPr/>
          <a:lstStyle/>
          <a:p>
            <a:pPr algn="just"/>
            <a:r>
              <a:rPr lang="es-MX" sz="1800" b="1" u="sng" dirty="0">
                <a:solidFill>
                  <a:schemeClr val="tx1"/>
                </a:solidFill>
                <a:latin typeface="Arial Narrow" panose="020B0606020202030204" pitchFamily="34" charset="0"/>
              </a:rPr>
              <a:t>INTERPRETACION:</a:t>
            </a:r>
          </a:p>
          <a:p>
            <a:pPr algn="just"/>
            <a:r>
              <a:rPr lang="es-ES" sz="1800" dirty="0">
                <a:latin typeface="Arial Narrow" panose="020B0606020202030204" pitchFamily="34" charset="0"/>
              </a:rPr>
              <a:t>*Se observa que el mes con el índice más alto de ausentismo por incapacidad médica, fue el mes de Agosto con un </a:t>
            </a:r>
            <a:r>
              <a:rPr lang="es-ES" sz="1800" b="1" i="1" u="sng" dirty="0">
                <a:latin typeface="Arial Narrow" panose="020B0606020202030204" pitchFamily="34" charset="0"/>
              </a:rPr>
              <a:t>2,03%.</a:t>
            </a:r>
          </a:p>
          <a:p>
            <a:pPr algn="just"/>
            <a:r>
              <a:rPr lang="es-ES" sz="1800" dirty="0">
                <a:latin typeface="Arial Narrow" panose="020B0606020202030204" pitchFamily="34" charset="0"/>
              </a:rPr>
              <a:t>*El mes con más bajo índice de ausentismo ha sido febrero con un </a:t>
            </a:r>
            <a:r>
              <a:rPr lang="es-ES" sz="1800" b="1" i="1" u="sng" dirty="0">
                <a:latin typeface="Arial Narrow" panose="020B0606020202030204" pitchFamily="34" charset="0"/>
              </a:rPr>
              <a:t>0,10%</a:t>
            </a:r>
            <a:r>
              <a:rPr lang="es-ES" sz="1800" dirty="0">
                <a:latin typeface="Arial Narrow" panose="020B0606020202030204" pitchFamily="34" charset="0"/>
              </a:rPr>
              <a:t>, respecto al año anterior, el ausentismo por causa medica ha disminuido, gracias  a cada una de las actividades de promoción de la salud y prevención de la enfermedad que se desarrollaron durante el año.</a:t>
            </a:r>
            <a:endParaRPr lang="es-ES" sz="1800" b="1" i="1" u="sng" dirty="0">
              <a:latin typeface="Arial Narrow" panose="020B0606020202030204" pitchFamily="34" charset="0"/>
            </a:endParaRPr>
          </a:p>
          <a:p>
            <a:pPr algn="just"/>
            <a:endParaRPr lang="es-MX" sz="18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2327804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7"/>
          <p:cNvGraphicFramePr>
            <a:graphicFrameLocks/>
          </p:cNvGraphicFramePr>
          <p:nvPr>
            <p:extLst>
              <p:ext uri="{D42A27DB-BD31-4B8C-83A1-F6EECF244321}">
                <p14:modId xmlns:p14="http://schemas.microsoft.com/office/powerpoint/2010/main" val="3588913362"/>
              </p:ext>
            </p:extLst>
          </p:nvPr>
        </p:nvGraphicFramePr>
        <p:xfrm>
          <a:off x="179512" y="1442357"/>
          <a:ext cx="8636002" cy="2828382"/>
        </p:xfrm>
        <a:graphic>
          <a:graphicData uri="http://schemas.openxmlformats.org/drawingml/2006/chart">
            <c:chart xmlns:c="http://schemas.openxmlformats.org/drawingml/2006/chart" xmlns:r="http://schemas.openxmlformats.org/officeDocument/2006/relationships" r:id="rId2"/>
          </a:graphicData>
        </a:graphic>
      </p:graphicFrame>
      <p:sp>
        <p:nvSpPr>
          <p:cNvPr id="9" name="Marcador de texto 4"/>
          <p:cNvSpPr txBox="1">
            <a:spLocks/>
          </p:cNvSpPr>
          <p:nvPr/>
        </p:nvSpPr>
        <p:spPr>
          <a:xfrm>
            <a:off x="1187624" y="859068"/>
            <a:ext cx="7192127" cy="583289"/>
          </a:xfrm>
          <a:prstGeom prst="rect">
            <a:avLst/>
          </a:prstGeom>
        </p:spPr>
        <p:txBody>
          <a:bodyPr/>
          <a:lstStyle>
            <a:lvl1pPr marL="514350" indent="-514350" algn="l" defTabSz="914400" rtl="0" eaLnBrk="1" latinLnBrk="0" hangingPunct="1">
              <a:spcBef>
                <a:spcPct val="20000"/>
              </a:spcBef>
              <a:buFont typeface="+mj-lt"/>
              <a:buAutoNum type="arabicPeriod"/>
              <a:defRPr sz="3200" i="0" kern="1200">
                <a:solidFill>
                  <a:srgbClr val="3366CC"/>
                </a:solidFill>
                <a:latin typeface="Arial" panose="020B0604020202020204" pitchFamily="34" charset="0"/>
                <a:ea typeface="+mn-ea"/>
                <a:cs typeface="Arial" panose="020B0604020202020204" pitchFamily="34" charset="0"/>
              </a:defRPr>
            </a:lvl1pPr>
            <a:lvl2pPr marL="971550" indent="-514350" algn="l" defTabSz="914400" rtl="0" eaLnBrk="1" latinLnBrk="0" hangingPunct="1">
              <a:spcBef>
                <a:spcPct val="20000"/>
              </a:spcBef>
              <a:buFont typeface="+mj-lt"/>
              <a:buAutoNum type="arabicPeriod"/>
              <a:defRPr sz="2800" i="1" kern="1200">
                <a:solidFill>
                  <a:srgbClr val="3366CC"/>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spcBef>
                <a:spcPct val="20000"/>
              </a:spcBef>
              <a:buFont typeface="+mj-lt"/>
              <a:buAutoNum type="arabicPeriod"/>
              <a:defRPr sz="2400" kern="1200">
                <a:solidFill>
                  <a:srgbClr val="3366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CO" sz="2000" b="1" i="1" dirty="0"/>
              <a:t>9. </a:t>
            </a:r>
            <a:r>
              <a:rPr lang="es-MX" sz="2000" b="1" i="1" dirty="0"/>
              <a:t>ACCIDENTES DE TRABAJO 2020 </a:t>
            </a:r>
            <a:r>
              <a:rPr lang="es-MX" sz="2000" dirty="0"/>
              <a:t/>
            </a:r>
            <a:br>
              <a:rPr lang="es-MX" sz="2000" dirty="0"/>
            </a:br>
            <a:endParaRPr lang="es-CO" dirty="0"/>
          </a:p>
        </p:txBody>
      </p:sp>
      <p:sp>
        <p:nvSpPr>
          <p:cNvPr id="10" name="Marcador de contenido 3"/>
          <p:cNvSpPr>
            <a:spLocks noGrp="1"/>
          </p:cNvSpPr>
          <p:nvPr>
            <p:ph sz="half" idx="4294967295"/>
          </p:nvPr>
        </p:nvSpPr>
        <p:spPr>
          <a:xfrm>
            <a:off x="395536" y="4149080"/>
            <a:ext cx="7643192" cy="1728192"/>
          </a:xfrm>
          <a:prstGeom prst="rect">
            <a:avLst/>
          </a:prstGeom>
        </p:spPr>
        <p:txBody>
          <a:bodyPr/>
          <a:lstStyle/>
          <a:p>
            <a:pPr algn="just"/>
            <a:r>
              <a:rPr lang="es-MX" sz="1800" b="1" u="sng" dirty="0">
                <a:solidFill>
                  <a:schemeClr val="tx1"/>
                </a:solidFill>
                <a:latin typeface="+mn-lt"/>
              </a:rPr>
              <a:t>INTERPRETACION:</a:t>
            </a:r>
          </a:p>
          <a:p>
            <a:pPr algn="just"/>
            <a:r>
              <a:rPr lang="es-CO" sz="1800" dirty="0">
                <a:latin typeface="+mn-lt"/>
              </a:rPr>
              <a:t>Para el año 2020, no se reportaron accidentes de trabajo en las instalaciones del IPSE, ni con el trabajo en casa, esto gracias a las actividades de capacitaciones llevadas a cabo, desde Seguridad y Salud en el Trabajo en cuanto a prevención de accidentes de trabajo tanto en la presencialidad, como en el trabajo remoto en casa.</a:t>
            </a:r>
            <a:endParaRPr lang="es-CO" sz="1800" u="sng" dirty="0">
              <a:solidFill>
                <a:schemeClr val="tx1"/>
              </a:solidFill>
              <a:latin typeface="+mn-lt"/>
            </a:endParaRPr>
          </a:p>
        </p:txBody>
      </p:sp>
    </p:spTree>
    <p:extLst>
      <p:ext uri="{BB962C8B-B14F-4D97-AF65-F5344CB8AC3E}">
        <p14:creationId xmlns:p14="http://schemas.microsoft.com/office/powerpoint/2010/main" val="604190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4"/>
          <p:cNvSpPr txBox="1">
            <a:spLocks/>
          </p:cNvSpPr>
          <p:nvPr/>
        </p:nvSpPr>
        <p:spPr>
          <a:xfrm>
            <a:off x="683568" y="1019808"/>
            <a:ext cx="6912768" cy="432048"/>
          </a:xfrm>
          <a:prstGeom prst="rect">
            <a:avLst/>
          </a:prstGeom>
        </p:spPr>
        <p:txBody>
          <a:bodyPr/>
          <a:lstStyle>
            <a:lvl1pPr marL="514350" indent="-514350" algn="l" defTabSz="914400" rtl="0" eaLnBrk="1" latinLnBrk="0" hangingPunct="1">
              <a:spcBef>
                <a:spcPct val="20000"/>
              </a:spcBef>
              <a:buFont typeface="+mj-lt"/>
              <a:buAutoNum type="arabicPeriod"/>
              <a:defRPr sz="3200" i="0" kern="1200">
                <a:solidFill>
                  <a:srgbClr val="3366CC"/>
                </a:solidFill>
                <a:latin typeface="Arial" panose="020B0604020202020204" pitchFamily="34" charset="0"/>
                <a:ea typeface="+mn-ea"/>
                <a:cs typeface="Arial" panose="020B0604020202020204" pitchFamily="34" charset="0"/>
              </a:defRPr>
            </a:lvl1pPr>
            <a:lvl2pPr marL="971550" indent="-514350" algn="l" defTabSz="914400" rtl="0" eaLnBrk="1" latinLnBrk="0" hangingPunct="1">
              <a:spcBef>
                <a:spcPct val="20000"/>
              </a:spcBef>
              <a:buFont typeface="+mj-lt"/>
              <a:buAutoNum type="arabicPeriod"/>
              <a:defRPr sz="2800" i="1" kern="1200">
                <a:solidFill>
                  <a:srgbClr val="3366CC"/>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spcBef>
                <a:spcPct val="20000"/>
              </a:spcBef>
              <a:buFont typeface="+mj-lt"/>
              <a:buAutoNum type="arabicPeriod"/>
              <a:defRPr sz="2400" kern="1200">
                <a:solidFill>
                  <a:srgbClr val="3366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CO" sz="2000" b="1" i="1" dirty="0"/>
              <a:t>10. </a:t>
            </a:r>
            <a:r>
              <a:rPr lang="es-MX" sz="2000" b="1" i="1" dirty="0"/>
              <a:t>EVALUACIÓN  DEL COMPONENTE  SG-SST  2020</a:t>
            </a:r>
          </a:p>
          <a:p>
            <a:pPr marL="0" indent="0" algn="ctr">
              <a:buNone/>
            </a:pPr>
            <a:endParaRPr lang="es-CO" sz="2000" b="1" i="1" dirty="0"/>
          </a:p>
          <a:p>
            <a:pPr marL="457200" indent="-457200" algn="ctr">
              <a:buFont typeface="Courier New" panose="02070309020205020404" pitchFamily="49" charset="0"/>
              <a:buChar char="o"/>
            </a:pPr>
            <a:endParaRPr lang="es-CO" b="1" i="1" dirty="0"/>
          </a:p>
        </p:txBody>
      </p:sp>
      <p:sp>
        <p:nvSpPr>
          <p:cNvPr id="9" name="Marcador de contenido 3"/>
          <p:cNvSpPr>
            <a:spLocks noGrp="1"/>
          </p:cNvSpPr>
          <p:nvPr>
            <p:ph sz="half" idx="4294967295"/>
          </p:nvPr>
        </p:nvSpPr>
        <p:spPr>
          <a:xfrm>
            <a:off x="827584" y="4725888"/>
            <a:ext cx="7643192" cy="1368152"/>
          </a:xfrm>
          <a:prstGeom prst="rect">
            <a:avLst/>
          </a:prstGeom>
        </p:spPr>
        <p:txBody>
          <a:bodyPr/>
          <a:lstStyle/>
          <a:p>
            <a:pPr algn="just"/>
            <a:r>
              <a:rPr lang="es-MX" sz="1800" b="1" u="sng" dirty="0">
                <a:solidFill>
                  <a:schemeClr val="tx1"/>
                </a:solidFill>
                <a:latin typeface="Arial Narrow" panose="020B0606020202030204" pitchFamily="34" charset="0"/>
              </a:rPr>
              <a:t>INTERPRETACION:</a:t>
            </a:r>
          </a:p>
          <a:p>
            <a:pPr algn="just"/>
            <a:r>
              <a:rPr lang="es-CO" sz="1800" dirty="0">
                <a:latin typeface="Arial Narrow" panose="020B0606020202030204" pitchFamily="34" charset="0"/>
              </a:rPr>
              <a:t>De acuerdo a la  valoración hecha internamente, y la realizada  por la ARL, el promedio de la gestión de las actividades del SG-SST, fue de </a:t>
            </a:r>
            <a:r>
              <a:rPr lang="es-CO" sz="1800" b="1" i="1" u="sng" dirty="0">
                <a:latin typeface="Arial Narrow" panose="020B0606020202030204" pitchFamily="34" charset="0"/>
              </a:rPr>
              <a:t>99%.</a:t>
            </a:r>
            <a:endParaRPr lang="es-CO" sz="1800" b="1" i="1" u="sng" dirty="0">
              <a:solidFill>
                <a:schemeClr val="tx1"/>
              </a:solidFill>
              <a:latin typeface="Arial Narrow" panose="020B0606020202030204" pitchFamily="34" charset="0"/>
            </a:endParaRPr>
          </a:p>
        </p:txBody>
      </p:sp>
      <p:graphicFrame>
        <p:nvGraphicFramePr>
          <p:cNvPr id="5" name="Gráfico 4"/>
          <p:cNvGraphicFramePr>
            <a:graphicFrameLocks/>
          </p:cNvGraphicFramePr>
          <p:nvPr>
            <p:extLst>
              <p:ext uri="{D42A27DB-BD31-4B8C-83A1-F6EECF244321}">
                <p14:modId xmlns:p14="http://schemas.microsoft.com/office/powerpoint/2010/main" val="2269153994"/>
              </p:ext>
            </p:extLst>
          </p:nvPr>
        </p:nvGraphicFramePr>
        <p:xfrm>
          <a:off x="1979712" y="16288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2293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4"/>
          <p:cNvSpPr txBox="1">
            <a:spLocks/>
          </p:cNvSpPr>
          <p:nvPr/>
        </p:nvSpPr>
        <p:spPr>
          <a:xfrm>
            <a:off x="1351962" y="488445"/>
            <a:ext cx="6912768" cy="432048"/>
          </a:xfrm>
          <a:prstGeom prst="rect">
            <a:avLst/>
          </a:prstGeom>
        </p:spPr>
        <p:txBody>
          <a:bodyPr/>
          <a:lstStyle>
            <a:lvl1pPr marL="514350" indent="-514350" algn="l" defTabSz="914400" rtl="0" eaLnBrk="1" latinLnBrk="0" hangingPunct="1">
              <a:spcBef>
                <a:spcPct val="20000"/>
              </a:spcBef>
              <a:buFont typeface="+mj-lt"/>
              <a:buAutoNum type="arabicPeriod"/>
              <a:defRPr sz="3200" i="0" kern="1200">
                <a:solidFill>
                  <a:srgbClr val="3366CC"/>
                </a:solidFill>
                <a:latin typeface="Arial" panose="020B0604020202020204" pitchFamily="34" charset="0"/>
                <a:ea typeface="+mn-ea"/>
                <a:cs typeface="Arial" panose="020B0604020202020204" pitchFamily="34" charset="0"/>
              </a:defRPr>
            </a:lvl1pPr>
            <a:lvl2pPr marL="971550" indent="-514350" algn="l" defTabSz="914400" rtl="0" eaLnBrk="1" latinLnBrk="0" hangingPunct="1">
              <a:spcBef>
                <a:spcPct val="20000"/>
              </a:spcBef>
              <a:buFont typeface="+mj-lt"/>
              <a:buAutoNum type="arabicPeriod"/>
              <a:defRPr sz="2800" i="1" kern="1200">
                <a:solidFill>
                  <a:srgbClr val="3366CC"/>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spcBef>
                <a:spcPct val="20000"/>
              </a:spcBef>
              <a:buFont typeface="+mj-lt"/>
              <a:buAutoNum type="arabicPeriod"/>
              <a:defRPr sz="2400" kern="1200">
                <a:solidFill>
                  <a:srgbClr val="3366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CO" sz="2000" b="1" i="1" dirty="0"/>
              <a:t>11.</a:t>
            </a:r>
            <a:r>
              <a:rPr lang="es-MX" sz="2000" b="1" i="1" dirty="0"/>
              <a:t>INFORMES DE SEGUIMIENTIO A LA CONTRATACIÓN EN EL COMPONENTE DEL SGSST</a:t>
            </a:r>
          </a:p>
        </p:txBody>
      </p:sp>
      <p:sp>
        <p:nvSpPr>
          <p:cNvPr id="7" name="Marcador de texto 4"/>
          <p:cNvSpPr txBox="1">
            <a:spLocks/>
          </p:cNvSpPr>
          <p:nvPr/>
        </p:nvSpPr>
        <p:spPr>
          <a:xfrm>
            <a:off x="-635551" y="1222282"/>
            <a:ext cx="6912768" cy="432048"/>
          </a:xfrm>
          <a:prstGeom prst="rect">
            <a:avLst/>
          </a:prstGeom>
        </p:spPr>
        <p:txBody>
          <a:bodyPr/>
          <a:lstStyle>
            <a:lvl1pPr marL="514350" indent="-514350" algn="l" defTabSz="914400" rtl="0" eaLnBrk="1" latinLnBrk="0" hangingPunct="1">
              <a:spcBef>
                <a:spcPct val="20000"/>
              </a:spcBef>
              <a:buFont typeface="+mj-lt"/>
              <a:buAutoNum type="arabicPeriod"/>
              <a:defRPr sz="3200" i="0" kern="1200">
                <a:solidFill>
                  <a:srgbClr val="3366CC"/>
                </a:solidFill>
                <a:latin typeface="Arial" panose="020B0604020202020204" pitchFamily="34" charset="0"/>
                <a:ea typeface="+mn-ea"/>
                <a:cs typeface="Arial" panose="020B0604020202020204" pitchFamily="34" charset="0"/>
              </a:defRPr>
            </a:lvl1pPr>
            <a:lvl2pPr marL="971550" indent="-514350" algn="l" defTabSz="914400" rtl="0" eaLnBrk="1" latinLnBrk="0" hangingPunct="1">
              <a:spcBef>
                <a:spcPct val="20000"/>
              </a:spcBef>
              <a:buFont typeface="+mj-lt"/>
              <a:buAutoNum type="arabicPeriod"/>
              <a:defRPr sz="2800" i="1" kern="1200">
                <a:solidFill>
                  <a:srgbClr val="3366CC"/>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spcBef>
                <a:spcPct val="20000"/>
              </a:spcBef>
              <a:buFont typeface="+mj-lt"/>
              <a:buAutoNum type="arabicPeriod"/>
              <a:defRPr sz="2400" kern="1200">
                <a:solidFill>
                  <a:srgbClr val="3366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CO" sz="2000" b="1" i="1" dirty="0"/>
              <a:t>11,1 DIRECCION GENERAL</a:t>
            </a:r>
            <a:endParaRPr lang="es-MX" sz="2000" b="1" i="1" dirty="0"/>
          </a:p>
          <a:p>
            <a:pPr marL="0" indent="0" algn="ctr">
              <a:buNone/>
            </a:pPr>
            <a:endParaRPr lang="es-CO" sz="2000" b="1" i="1" dirty="0"/>
          </a:p>
          <a:p>
            <a:pPr marL="457200" indent="-457200" algn="ctr">
              <a:buFont typeface="Courier New" panose="02070309020205020404" pitchFamily="49" charset="0"/>
              <a:buChar char="o"/>
            </a:pPr>
            <a:endParaRPr lang="es-CO" b="1" i="1" dirty="0"/>
          </a:p>
        </p:txBody>
      </p:sp>
      <p:sp>
        <p:nvSpPr>
          <p:cNvPr id="2" name="Rectángulo redondeado 1"/>
          <p:cNvSpPr/>
          <p:nvPr/>
        </p:nvSpPr>
        <p:spPr>
          <a:xfrm>
            <a:off x="1187624" y="1747439"/>
            <a:ext cx="4968552" cy="43340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s-CO" dirty="0">
                <a:solidFill>
                  <a:schemeClr val="tx1"/>
                </a:solidFill>
              </a:rPr>
              <a:t>OBSERVACIONES GENERALES</a:t>
            </a:r>
          </a:p>
        </p:txBody>
      </p:sp>
      <p:sp>
        <p:nvSpPr>
          <p:cNvPr id="8" name="Rectángulo redondeado 7"/>
          <p:cNvSpPr/>
          <p:nvPr/>
        </p:nvSpPr>
        <p:spPr>
          <a:xfrm>
            <a:off x="1187624" y="2539527"/>
            <a:ext cx="7272808" cy="9366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solidFill>
                  <a:schemeClr val="tx1"/>
                </a:solidFill>
              </a:rPr>
              <a:t>Es necesario señalar que el requisito de Seguridad y Salud en el Trabajo debe ser</a:t>
            </a:r>
          </a:p>
          <a:p>
            <a:r>
              <a:rPr lang="es-CO" dirty="0">
                <a:solidFill>
                  <a:schemeClr val="tx1"/>
                </a:solidFill>
              </a:rPr>
              <a:t>evidenciado por los contratistas.</a:t>
            </a:r>
          </a:p>
        </p:txBody>
      </p:sp>
      <p:sp>
        <p:nvSpPr>
          <p:cNvPr id="10" name="Rectángulo redondeado 9"/>
          <p:cNvSpPr/>
          <p:nvPr/>
        </p:nvSpPr>
        <p:spPr>
          <a:xfrm>
            <a:off x="1171942" y="3569242"/>
            <a:ext cx="7272808" cy="115212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CO" dirty="0">
                <a:solidFill>
                  <a:schemeClr val="tx1"/>
                </a:solidFill>
              </a:rPr>
              <a:t>Es necesario realizar las reuniones previo al inicio de las actividades, en la cual se</a:t>
            </a:r>
          </a:p>
          <a:p>
            <a:r>
              <a:rPr lang="es-CO" dirty="0">
                <a:solidFill>
                  <a:schemeClr val="tx1"/>
                </a:solidFill>
              </a:rPr>
              <a:t>requiere que esté presente el supervisor del contrato y la profesional de Seguridad y Salud en el Trabajo.</a:t>
            </a:r>
          </a:p>
        </p:txBody>
      </p:sp>
      <p:sp>
        <p:nvSpPr>
          <p:cNvPr id="11" name="Rectángulo redondeado 10"/>
          <p:cNvSpPr/>
          <p:nvPr/>
        </p:nvSpPr>
        <p:spPr>
          <a:xfrm>
            <a:off x="1187624" y="4814479"/>
            <a:ext cx="7272808" cy="115212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s-CO" dirty="0">
                <a:solidFill>
                  <a:schemeClr val="tx1"/>
                </a:solidFill>
              </a:rPr>
              <a:t>Es necesario darle cumplimiento a lo estipulado en los respectivos estudios previos y dela importancia de enviar las respectivas evidencias de cada ítem solicitado desde el componente de seguridad y salud en el trabajo.</a:t>
            </a:r>
          </a:p>
        </p:txBody>
      </p:sp>
    </p:spTree>
    <p:extLst>
      <p:ext uri="{BB962C8B-B14F-4D97-AF65-F5344CB8AC3E}">
        <p14:creationId xmlns:p14="http://schemas.microsoft.com/office/powerpoint/2010/main" val="2264826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4"/>
          <p:cNvSpPr txBox="1">
            <a:spLocks/>
          </p:cNvSpPr>
          <p:nvPr/>
        </p:nvSpPr>
        <p:spPr>
          <a:xfrm>
            <a:off x="1131773" y="620688"/>
            <a:ext cx="6912768" cy="676167"/>
          </a:xfrm>
          <a:prstGeom prst="rect">
            <a:avLst/>
          </a:prstGeom>
        </p:spPr>
        <p:txBody>
          <a:bodyPr/>
          <a:lstStyle>
            <a:lvl1pPr marL="514350" indent="-514350" algn="l" defTabSz="914400" rtl="0" eaLnBrk="1" latinLnBrk="0" hangingPunct="1">
              <a:spcBef>
                <a:spcPct val="20000"/>
              </a:spcBef>
              <a:buFont typeface="+mj-lt"/>
              <a:buAutoNum type="arabicPeriod"/>
              <a:defRPr sz="3200" i="0" kern="1200">
                <a:solidFill>
                  <a:srgbClr val="3366CC"/>
                </a:solidFill>
                <a:latin typeface="Arial" panose="020B0604020202020204" pitchFamily="34" charset="0"/>
                <a:ea typeface="+mn-ea"/>
                <a:cs typeface="Arial" panose="020B0604020202020204" pitchFamily="34" charset="0"/>
              </a:defRPr>
            </a:lvl1pPr>
            <a:lvl2pPr marL="971550" indent="-514350" algn="l" defTabSz="914400" rtl="0" eaLnBrk="1" latinLnBrk="0" hangingPunct="1">
              <a:spcBef>
                <a:spcPct val="20000"/>
              </a:spcBef>
              <a:buFont typeface="+mj-lt"/>
              <a:buAutoNum type="arabicPeriod"/>
              <a:defRPr sz="2800" i="1" kern="1200">
                <a:solidFill>
                  <a:srgbClr val="3366CC"/>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spcBef>
                <a:spcPct val="20000"/>
              </a:spcBef>
              <a:buFont typeface="+mj-lt"/>
              <a:buAutoNum type="arabicPeriod"/>
              <a:defRPr sz="2400" kern="1200">
                <a:solidFill>
                  <a:srgbClr val="3366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CO" sz="2000" b="1" i="1" dirty="0"/>
          </a:p>
          <a:p>
            <a:pPr marL="457200" indent="-457200">
              <a:buFont typeface="Courier New" panose="02070309020205020404" pitchFamily="49" charset="0"/>
              <a:buChar char="o"/>
            </a:pPr>
            <a:endParaRPr lang="es-CO" b="1" i="1" dirty="0"/>
          </a:p>
        </p:txBody>
      </p:sp>
      <p:sp>
        <p:nvSpPr>
          <p:cNvPr id="7" name="Marcador de texto 4"/>
          <p:cNvSpPr txBox="1">
            <a:spLocks/>
          </p:cNvSpPr>
          <p:nvPr/>
        </p:nvSpPr>
        <p:spPr>
          <a:xfrm>
            <a:off x="971600" y="1317956"/>
            <a:ext cx="6912768" cy="432048"/>
          </a:xfrm>
          <a:prstGeom prst="rect">
            <a:avLst/>
          </a:prstGeom>
        </p:spPr>
        <p:txBody>
          <a:bodyPr/>
          <a:lstStyle>
            <a:lvl1pPr marL="514350" indent="-514350" algn="l" defTabSz="914400" rtl="0" eaLnBrk="1" latinLnBrk="0" hangingPunct="1">
              <a:spcBef>
                <a:spcPct val="20000"/>
              </a:spcBef>
              <a:buFont typeface="+mj-lt"/>
              <a:buAutoNum type="arabicPeriod"/>
              <a:defRPr sz="3200" i="0" kern="1200">
                <a:solidFill>
                  <a:srgbClr val="3366CC"/>
                </a:solidFill>
                <a:latin typeface="Arial" panose="020B0604020202020204" pitchFamily="34" charset="0"/>
                <a:ea typeface="+mn-ea"/>
                <a:cs typeface="Arial" panose="020B0604020202020204" pitchFamily="34" charset="0"/>
              </a:defRPr>
            </a:lvl1pPr>
            <a:lvl2pPr marL="971550" indent="-514350" algn="l" defTabSz="914400" rtl="0" eaLnBrk="1" latinLnBrk="0" hangingPunct="1">
              <a:spcBef>
                <a:spcPct val="20000"/>
              </a:spcBef>
              <a:buFont typeface="+mj-lt"/>
              <a:buAutoNum type="arabicPeriod"/>
              <a:defRPr sz="2800" i="1" kern="1200">
                <a:solidFill>
                  <a:srgbClr val="3366CC"/>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spcBef>
                <a:spcPct val="20000"/>
              </a:spcBef>
              <a:buFont typeface="+mj-lt"/>
              <a:buAutoNum type="arabicPeriod"/>
              <a:defRPr sz="2400" kern="1200">
                <a:solidFill>
                  <a:srgbClr val="3366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CO" sz="2000" b="1" i="1" dirty="0"/>
              <a:t>11,2 SUBDIRECCION DE CONTRATOS Y SEGUIMIENTO</a:t>
            </a:r>
            <a:endParaRPr lang="es-MX" sz="2000" b="1" i="1" dirty="0"/>
          </a:p>
          <a:p>
            <a:pPr marL="0" indent="0" algn="ctr">
              <a:buNone/>
            </a:pPr>
            <a:endParaRPr lang="es-CO" sz="2000" b="1" i="1" dirty="0"/>
          </a:p>
          <a:p>
            <a:pPr marL="457200" indent="-457200" algn="ctr">
              <a:buFont typeface="Courier New" panose="02070309020205020404" pitchFamily="49" charset="0"/>
              <a:buChar char="o"/>
            </a:pPr>
            <a:endParaRPr lang="es-CO" b="1" i="1" dirty="0"/>
          </a:p>
        </p:txBody>
      </p:sp>
      <p:sp>
        <p:nvSpPr>
          <p:cNvPr id="2" name="Rectángulo redondeado 1"/>
          <p:cNvSpPr/>
          <p:nvPr/>
        </p:nvSpPr>
        <p:spPr>
          <a:xfrm>
            <a:off x="1331640" y="1822012"/>
            <a:ext cx="4968552" cy="67993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s-CO" b="1" dirty="0">
                <a:solidFill>
                  <a:schemeClr val="tx1"/>
                </a:solidFill>
              </a:rPr>
              <a:t>OBSERVACIONES GENERALES</a:t>
            </a:r>
          </a:p>
        </p:txBody>
      </p:sp>
      <p:sp>
        <p:nvSpPr>
          <p:cNvPr id="8" name="Rectángulo redondeado 7"/>
          <p:cNvSpPr/>
          <p:nvPr/>
        </p:nvSpPr>
        <p:spPr>
          <a:xfrm>
            <a:off x="1113963" y="2595059"/>
            <a:ext cx="7272808" cy="9366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dirty="0">
                <a:solidFill>
                  <a:schemeClr val="tx1"/>
                </a:solidFill>
              </a:rPr>
              <a:t>Para los contratos del FAZNI específicamente, se requiere que el Administrador envié al IPSE una Certificación del Revisor  Fiscal y/o Representante Legal..</a:t>
            </a:r>
          </a:p>
        </p:txBody>
      </p:sp>
      <p:sp>
        <p:nvSpPr>
          <p:cNvPr id="10" name="Rectángulo redondeado 9"/>
          <p:cNvSpPr/>
          <p:nvPr/>
        </p:nvSpPr>
        <p:spPr>
          <a:xfrm>
            <a:off x="1098281" y="3624774"/>
            <a:ext cx="7272808" cy="115212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s-CO" dirty="0">
                <a:solidFill>
                  <a:schemeClr val="tx1"/>
                </a:solidFill>
              </a:rPr>
              <a:t>A raíz de la emergencia sanitaria por la pandemia del Coronavirus COVID-19, se les ha solicitado a través de los supervisores para que los contratistas enviaran al IPSE los diferentes Protocolos de Bioseguridad.</a:t>
            </a:r>
          </a:p>
        </p:txBody>
      </p:sp>
      <p:sp>
        <p:nvSpPr>
          <p:cNvPr id="11" name="Rectángulo redondeado 10"/>
          <p:cNvSpPr/>
          <p:nvPr/>
        </p:nvSpPr>
        <p:spPr>
          <a:xfrm>
            <a:off x="1113963" y="4870011"/>
            <a:ext cx="7272808" cy="115212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r>
              <a:rPr lang="es-CO" dirty="0">
                <a:solidFill>
                  <a:schemeClr val="tx1"/>
                </a:solidFill>
              </a:rPr>
              <a:t>Para algunos de los casos observados, el personal involucrado contractualmente en los proyectos, inicia actividades sin presentar exámenes ocupacionales y el esquema de vacunación. Se solicita a los supervisores estar pendiente del requerimientos del SGSST.</a:t>
            </a:r>
          </a:p>
        </p:txBody>
      </p:sp>
    </p:spTree>
    <p:extLst>
      <p:ext uri="{BB962C8B-B14F-4D97-AF65-F5344CB8AC3E}">
        <p14:creationId xmlns:p14="http://schemas.microsoft.com/office/powerpoint/2010/main" val="166185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3356992"/>
            <a:ext cx="8496944" cy="2448272"/>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4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SISTEMA DE GESTIÓN DE SEGURIDAD Y SALUD </a:t>
            </a:r>
          </a:p>
          <a:p>
            <a:pPr algn="ctr"/>
            <a:r>
              <a:rPr lang="es-CO" sz="24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 EL TRABAJO</a:t>
            </a:r>
          </a:p>
          <a:p>
            <a:pPr algn="ctr"/>
            <a:r>
              <a:rPr lang="es-CO" sz="2400" b="1" dirty="0">
                <a:solidFill>
                  <a:srgbClr val="1F497D">
                    <a:lumMod val="75000"/>
                  </a:srgbClr>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DECRETO 1</a:t>
            </a:r>
            <a:r>
              <a:rPr lang="es-CO" sz="24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072 DE 2015 </a:t>
            </a:r>
          </a:p>
          <a:p>
            <a:pPr algn="ctr"/>
            <a:r>
              <a:rPr lang="es-CO" sz="24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Y RESOLUCION 312 DE 2019</a:t>
            </a:r>
          </a:p>
          <a:p>
            <a:pPr algn="ctr" eaLnBrk="0" fontAlgn="base" hangingPunct="0">
              <a:spcBef>
                <a:spcPct val="0"/>
              </a:spcBef>
              <a:spcAft>
                <a:spcPct val="0"/>
              </a:spcAft>
              <a:defRPr/>
            </a:pPr>
            <a:r>
              <a:rPr lang="es-CO" sz="24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MINISTERIO DE TRABAJO</a:t>
            </a:r>
          </a:p>
        </p:txBody>
      </p:sp>
      <p:pic>
        <p:nvPicPr>
          <p:cNvPr id="3" name="Imagen 2"/>
          <p:cNvPicPr>
            <a:picLocks noChangeAspect="1"/>
          </p:cNvPicPr>
          <p:nvPr/>
        </p:nvPicPr>
        <p:blipFill>
          <a:blip r:embed="rId2"/>
          <a:stretch>
            <a:fillRect/>
          </a:stretch>
        </p:blipFill>
        <p:spPr>
          <a:xfrm>
            <a:off x="2066818" y="1196752"/>
            <a:ext cx="5010364" cy="2071994"/>
          </a:xfrm>
          <a:prstGeom prst="rect">
            <a:avLst/>
          </a:prstGeom>
        </p:spPr>
      </p:pic>
    </p:spTree>
    <p:extLst>
      <p:ext uri="{BB962C8B-B14F-4D97-AF65-F5344CB8AC3E}">
        <p14:creationId xmlns:p14="http://schemas.microsoft.com/office/powerpoint/2010/main" val="6019014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4"/>
          <p:cNvSpPr txBox="1">
            <a:spLocks/>
          </p:cNvSpPr>
          <p:nvPr/>
        </p:nvSpPr>
        <p:spPr>
          <a:xfrm>
            <a:off x="827584" y="1124478"/>
            <a:ext cx="8586287" cy="432048"/>
          </a:xfrm>
          <a:prstGeom prst="rect">
            <a:avLst/>
          </a:prstGeom>
        </p:spPr>
        <p:txBody>
          <a:bodyPr/>
          <a:lstStyle>
            <a:lvl1pPr marL="514350" indent="-514350" algn="l" defTabSz="914400" rtl="0" eaLnBrk="1" latinLnBrk="0" hangingPunct="1">
              <a:spcBef>
                <a:spcPct val="20000"/>
              </a:spcBef>
              <a:buFont typeface="+mj-lt"/>
              <a:buAutoNum type="arabicPeriod"/>
              <a:defRPr sz="3200" i="0" kern="1200">
                <a:solidFill>
                  <a:srgbClr val="3366CC"/>
                </a:solidFill>
                <a:latin typeface="Arial" panose="020B0604020202020204" pitchFamily="34" charset="0"/>
                <a:ea typeface="+mn-ea"/>
                <a:cs typeface="Arial" panose="020B0604020202020204" pitchFamily="34" charset="0"/>
              </a:defRPr>
            </a:lvl1pPr>
            <a:lvl2pPr marL="971550" indent="-514350" algn="l" defTabSz="914400" rtl="0" eaLnBrk="1" latinLnBrk="0" hangingPunct="1">
              <a:spcBef>
                <a:spcPct val="20000"/>
              </a:spcBef>
              <a:buFont typeface="+mj-lt"/>
              <a:buAutoNum type="arabicPeriod"/>
              <a:defRPr sz="2800" i="1" kern="1200">
                <a:solidFill>
                  <a:srgbClr val="3366CC"/>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spcBef>
                <a:spcPct val="20000"/>
              </a:spcBef>
              <a:buFont typeface="+mj-lt"/>
              <a:buAutoNum type="arabicPeriod"/>
              <a:defRPr sz="2400" kern="1200">
                <a:solidFill>
                  <a:srgbClr val="3366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CO" sz="2000" b="1" i="1" dirty="0"/>
              <a:t>11,3 SUBDIRECCION DE PLANIFICACION  Y PROMOCION DE      SOLUCIONES ENERGETICAS:</a:t>
            </a:r>
            <a:endParaRPr lang="es-MX" sz="2000" b="1" i="1" dirty="0"/>
          </a:p>
          <a:p>
            <a:pPr marL="0" indent="0" algn="ctr">
              <a:buNone/>
            </a:pPr>
            <a:endParaRPr lang="es-CO" sz="2000" b="1" i="1" dirty="0"/>
          </a:p>
          <a:p>
            <a:pPr marL="457200" indent="-457200" algn="ctr">
              <a:buFont typeface="Courier New" panose="02070309020205020404" pitchFamily="49" charset="0"/>
              <a:buChar char="o"/>
            </a:pPr>
            <a:endParaRPr lang="es-CO" b="1" i="1" dirty="0"/>
          </a:p>
        </p:txBody>
      </p:sp>
      <p:sp>
        <p:nvSpPr>
          <p:cNvPr id="2" name="Rectángulo redondeado 1"/>
          <p:cNvSpPr/>
          <p:nvPr/>
        </p:nvSpPr>
        <p:spPr>
          <a:xfrm>
            <a:off x="971600" y="2153513"/>
            <a:ext cx="4968552" cy="43340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s-CO" dirty="0">
                <a:solidFill>
                  <a:schemeClr val="tx1"/>
                </a:solidFill>
              </a:rPr>
              <a:t>OBSERVACIONES GENERALES</a:t>
            </a:r>
          </a:p>
        </p:txBody>
      </p:sp>
      <p:sp>
        <p:nvSpPr>
          <p:cNvPr id="8" name="Rectángulo redondeado 7"/>
          <p:cNvSpPr/>
          <p:nvPr/>
        </p:nvSpPr>
        <p:spPr>
          <a:xfrm>
            <a:off x="971600" y="2751179"/>
            <a:ext cx="7272808" cy="9366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solidFill>
                  <a:schemeClr val="tx1"/>
                </a:solidFill>
              </a:rPr>
              <a:t>Es necesario realizar las reuniones previo al inicio de las actividades, en la cual se</a:t>
            </a:r>
          </a:p>
          <a:p>
            <a:r>
              <a:rPr lang="es-CO" dirty="0">
                <a:solidFill>
                  <a:schemeClr val="tx1"/>
                </a:solidFill>
              </a:rPr>
              <a:t>requiere que esté presente el supervisor del contrato con el apoyo del profesional de Seguridad y Salud en el Trabajo.</a:t>
            </a:r>
          </a:p>
        </p:txBody>
      </p:sp>
      <p:sp>
        <p:nvSpPr>
          <p:cNvPr id="10" name="Rectángulo redondeado 9"/>
          <p:cNvSpPr/>
          <p:nvPr/>
        </p:nvSpPr>
        <p:spPr>
          <a:xfrm>
            <a:off x="955918" y="3780894"/>
            <a:ext cx="7272808" cy="99533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s-CO" dirty="0">
                <a:solidFill>
                  <a:schemeClr val="tx1"/>
                </a:solidFill>
              </a:rPr>
              <a:t>Tener en cuenta los contratos ya finalizados se deben liquidar cuando son de naturaleza personas jurídicas en apoyo a la gestión del respectivo supervisor.</a:t>
            </a:r>
          </a:p>
        </p:txBody>
      </p:sp>
      <p:sp>
        <p:nvSpPr>
          <p:cNvPr id="11" name="Rectángulo redondeado 10"/>
          <p:cNvSpPr/>
          <p:nvPr/>
        </p:nvSpPr>
        <p:spPr>
          <a:xfrm>
            <a:off x="955917" y="4909522"/>
            <a:ext cx="7272808" cy="115212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r>
              <a:rPr lang="es-CO" dirty="0">
                <a:solidFill>
                  <a:schemeClr val="tx1"/>
                </a:solidFill>
              </a:rPr>
              <a:t>Es necesario darle cumplimiento a lo estipulado en los respectivos estudios previos y dela importancia de enviar las respectivas evidencias de cada ítem solicitado desde el componente de Seguridad y Salud en el Trabajo.</a:t>
            </a:r>
          </a:p>
        </p:txBody>
      </p:sp>
    </p:spTree>
    <p:extLst>
      <p:ext uri="{BB962C8B-B14F-4D97-AF65-F5344CB8AC3E}">
        <p14:creationId xmlns:p14="http://schemas.microsoft.com/office/powerpoint/2010/main" val="32181161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4"/>
          <p:cNvSpPr txBox="1">
            <a:spLocks/>
          </p:cNvSpPr>
          <p:nvPr/>
        </p:nvSpPr>
        <p:spPr>
          <a:xfrm>
            <a:off x="1192796" y="955704"/>
            <a:ext cx="6912768" cy="432048"/>
          </a:xfrm>
          <a:prstGeom prst="rect">
            <a:avLst/>
          </a:prstGeom>
        </p:spPr>
        <p:txBody>
          <a:bodyPr/>
          <a:lstStyle>
            <a:lvl1pPr marL="514350" indent="-514350" algn="l" defTabSz="914400" rtl="0" eaLnBrk="1" latinLnBrk="0" hangingPunct="1">
              <a:spcBef>
                <a:spcPct val="20000"/>
              </a:spcBef>
              <a:buFont typeface="+mj-lt"/>
              <a:buAutoNum type="arabicPeriod"/>
              <a:defRPr sz="3200" i="0" kern="1200">
                <a:solidFill>
                  <a:srgbClr val="3366CC"/>
                </a:solidFill>
                <a:latin typeface="Arial" panose="020B0604020202020204" pitchFamily="34" charset="0"/>
                <a:ea typeface="+mn-ea"/>
                <a:cs typeface="Arial" panose="020B0604020202020204" pitchFamily="34" charset="0"/>
              </a:defRPr>
            </a:lvl1pPr>
            <a:lvl2pPr marL="971550" indent="-514350" algn="l" defTabSz="914400" rtl="0" eaLnBrk="1" latinLnBrk="0" hangingPunct="1">
              <a:spcBef>
                <a:spcPct val="20000"/>
              </a:spcBef>
              <a:buFont typeface="+mj-lt"/>
              <a:buAutoNum type="arabicPeriod"/>
              <a:defRPr sz="2800" i="1" kern="1200">
                <a:solidFill>
                  <a:srgbClr val="3366CC"/>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spcBef>
                <a:spcPct val="20000"/>
              </a:spcBef>
              <a:buFont typeface="+mj-lt"/>
              <a:buAutoNum type="arabicPeriod"/>
              <a:defRPr sz="2400" kern="1200">
                <a:solidFill>
                  <a:srgbClr val="3366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CO" sz="2000" b="1" i="1" dirty="0"/>
              <a:t>12. </a:t>
            </a:r>
            <a:r>
              <a:rPr lang="es-MX" sz="2000" b="1" i="1" dirty="0"/>
              <a:t>COMPONENTE AMAZONAS</a:t>
            </a:r>
            <a:endParaRPr lang="es-CO" sz="2000" b="1" i="1" dirty="0"/>
          </a:p>
          <a:p>
            <a:pPr marL="457200" indent="-457200" algn="ctr">
              <a:buFont typeface="Courier New" panose="02070309020205020404" pitchFamily="49" charset="0"/>
              <a:buChar char="o"/>
            </a:pPr>
            <a:endParaRPr lang="es-CO" b="1" i="1" dirty="0"/>
          </a:p>
        </p:txBody>
      </p:sp>
      <p:sp>
        <p:nvSpPr>
          <p:cNvPr id="7" name="Marcador de texto 4"/>
          <p:cNvSpPr txBox="1">
            <a:spLocks/>
          </p:cNvSpPr>
          <p:nvPr/>
        </p:nvSpPr>
        <p:spPr>
          <a:xfrm>
            <a:off x="179512" y="1387752"/>
            <a:ext cx="8586287" cy="627528"/>
          </a:xfrm>
          <a:prstGeom prst="rect">
            <a:avLst/>
          </a:prstGeom>
        </p:spPr>
        <p:txBody>
          <a:bodyPr/>
          <a:lstStyle>
            <a:lvl1pPr marL="514350" indent="-514350" algn="l" defTabSz="914400" rtl="0" eaLnBrk="1" latinLnBrk="0" hangingPunct="1">
              <a:spcBef>
                <a:spcPct val="20000"/>
              </a:spcBef>
              <a:buFont typeface="+mj-lt"/>
              <a:buAutoNum type="arabicPeriod"/>
              <a:defRPr sz="3200" i="0" kern="1200">
                <a:solidFill>
                  <a:srgbClr val="3366CC"/>
                </a:solidFill>
                <a:latin typeface="Arial" panose="020B0604020202020204" pitchFamily="34" charset="0"/>
                <a:ea typeface="+mn-ea"/>
                <a:cs typeface="Arial" panose="020B0604020202020204" pitchFamily="34" charset="0"/>
              </a:defRPr>
            </a:lvl1pPr>
            <a:lvl2pPr marL="971550" indent="-514350" algn="l" defTabSz="914400" rtl="0" eaLnBrk="1" latinLnBrk="0" hangingPunct="1">
              <a:spcBef>
                <a:spcPct val="20000"/>
              </a:spcBef>
              <a:buFont typeface="+mj-lt"/>
              <a:buAutoNum type="arabicPeriod"/>
              <a:defRPr sz="2800" i="1" kern="1200">
                <a:solidFill>
                  <a:srgbClr val="3366CC"/>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spcBef>
                <a:spcPct val="20000"/>
              </a:spcBef>
              <a:buFont typeface="+mj-lt"/>
              <a:buAutoNum type="arabicPeriod"/>
              <a:defRPr sz="2400" kern="1200">
                <a:solidFill>
                  <a:srgbClr val="3366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CO" sz="2000" b="1" i="1" dirty="0"/>
              <a:t>ACTIVIDADES DE MEDICINA PREVENTIVA Y DEL TRABAJO</a:t>
            </a:r>
          </a:p>
          <a:p>
            <a:pPr marL="457200" indent="-457200" algn="ctr">
              <a:buFont typeface="Courier New" panose="02070309020205020404" pitchFamily="49" charset="0"/>
              <a:buChar char="o"/>
            </a:pPr>
            <a:endParaRPr lang="es-CO" b="1" i="1" dirty="0"/>
          </a:p>
        </p:txBody>
      </p:sp>
      <p:pic>
        <p:nvPicPr>
          <p:cNvPr id="9" name="Imagen 8"/>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178346"/>
            <a:ext cx="6085970" cy="2376264"/>
          </a:xfrm>
          <a:prstGeom prst="rect">
            <a:avLst/>
          </a:prstGeom>
          <a:noFill/>
          <a:ln>
            <a:noFill/>
          </a:ln>
        </p:spPr>
      </p:pic>
      <p:sp>
        <p:nvSpPr>
          <p:cNvPr id="12" name="Marcador de contenido 3"/>
          <p:cNvSpPr>
            <a:spLocks noGrp="1"/>
          </p:cNvSpPr>
          <p:nvPr>
            <p:ph sz="half" idx="4294967295"/>
          </p:nvPr>
        </p:nvSpPr>
        <p:spPr>
          <a:xfrm>
            <a:off x="827584" y="4725888"/>
            <a:ext cx="7643192" cy="1368152"/>
          </a:xfrm>
          <a:prstGeom prst="rect">
            <a:avLst/>
          </a:prstGeom>
        </p:spPr>
        <p:txBody>
          <a:bodyPr/>
          <a:lstStyle/>
          <a:p>
            <a:pPr algn="just"/>
            <a:r>
              <a:rPr lang="es-MX" sz="1800" b="1" u="sng" dirty="0">
                <a:solidFill>
                  <a:schemeClr val="tx1"/>
                </a:solidFill>
                <a:latin typeface="Arial Narrow" panose="020B0606020202030204" pitchFamily="34" charset="0"/>
              </a:rPr>
              <a:t>INTERPRETACION:</a:t>
            </a:r>
          </a:p>
          <a:p>
            <a:pPr algn="just"/>
            <a:r>
              <a:rPr lang="es-CO" sz="1800" dirty="0">
                <a:latin typeface="Arial Narrow" panose="020B0606020202030204" pitchFamily="34" charset="0"/>
              </a:rPr>
              <a:t>Para  la vigencia 2020, en el componente </a:t>
            </a:r>
            <a:r>
              <a:rPr lang="es-CO" sz="1800" b="1" i="1" u="sng" dirty="0">
                <a:latin typeface="Arial Narrow" panose="020B0606020202030204" pitchFamily="34" charset="0"/>
              </a:rPr>
              <a:t>AMAZONAS</a:t>
            </a:r>
            <a:r>
              <a:rPr lang="es-CO" sz="1800" dirty="0">
                <a:latin typeface="Arial Narrow" panose="020B0606020202030204" pitchFamily="34" charset="0"/>
              </a:rPr>
              <a:t>, se presentaron </a:t>
            </a:r>
            <a:r>
              <a:rPr lang="es-CO" sz="1800" b="1" i="1" u="sng" dirty="0">
                <a:latin typeface="Arial Narrow" panose="020B0606020202030204" pitchFamily="34" charset="0"/>
              </a:rPr>
              <a:t>3</a:t>
            </a:r>
            <a:r>
              <a:rPr lang="es-CO" sz="1800" dirty="0">
                <a:latin typeface="Arial Narrow" panose="020B0606020202030204" pitchFamily="34" charset="0"/>
              </a:rPr>
              <a:t> accidentes de trabajo, el índice mas bajo en 11 años de registros, esto  gracias a la actividades del Subprograma de Medicina Preventiva y del  Trabajo.</a:t>
            </a:r>
            <a:endParaRPr lang="es-CO" sz="1800" b="1" i="1" u="sng" dirty="0">
              <a:solidFill>
                <a:schemeClr val="tx1"/>
              </a:solidFill>
              <a:latin typeface="Arial Narrow" panose="020B0606020202030204" pitchFamily="34" charset="0"/>
            </a:endParaRPr>
          </a:p>
        </p:txBody>
      </p:sp>
      <p:sp>
        <p:nvSpPr>
          <p:cNvPr id="3" name="Rectángulo 2"/>
          <p:cNvSpPr/>
          <p:nvPr/>
        </p:nvSpPr>
        <p:spPr>
          <a:xfrm>
            <a:off x="2920988" y="1872794"/>
            <a:ext cx="3456384" cy="25924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CO" dirty="0">
                <a:solidFill>
                  <a:schemeClr val="tx1"/>
                </a:solidFill>
              </a:rPr>
              <a:t>ACCIDENTALIDAD</a:t>
            </a:r>
          </a:p>
        </p:txBody>
      </p:sp>
    </p:spTree>
    <p:extLst>
      <p:ext uri="{BB962C8B-B14F-4D97-AF65-F5344CB8AC3E}">
        <p14:creationId xmlns:p14="http://schemas.microsoft.com/office/powerpoint/2010/main" val="1878208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4"/>
          <p:cNvSpPr txBox="1">
            <a:spLocks/>
          </p:cNvSpPr>
          <p:nvPr/>
        </p:nvSpPr>
        <p:spPr>
          <a:xfrm>
            <a:off x="827584" y="853912"/>
            <a:ext cx="6912768" cy="432048"/>
          </a:xfrm>
          <a:prstGeom prst="rect">
            <a:avLst/>
          </a:prstGeom>
        </p:spPr>
        <p:txBody>
          <a:bodyPr/>
          <a:lstStyle>
            <a:lvl1pPr marL="514350" indent="-514350" algn="l" defTabSz="914400" rtl="0" eaLnBrk="1" latinLnBrk="0" hangingPunct="1">
              <a:spcBef>
                <a:spcPct val="20000"/>
              </a:spcBef>
              <a:buFont typeface="+mj-lt"/>
              <a:buAutoNum type="arabicPeriod"/>
              <a:defRPr sz="3200" i="0" kern="1200">
                <a:solidFill>
                  <a:srgbClr val="3366CC"/>
                </a:solidFill>
                <a:latin typeface="Arial" panose="020B0604020202020204" pitchFamily="34" charset="0"/>
                <a:ea typeface="+mn-ea"/>
                <a:cs typeface="Arial" panose="020B0604020202020204" pitchFamily="34" charset="0"/>
              </a:defRPr>
            </a:lvl1pPr>
            <a:lvl2pPr marL="971550" indent="-514350" algn="l" defTabSz="914400" rtl="0" eaLnBrk="1" latinLnBrk="0" hangingPunct="1">
              <a:spcBef>
                <a:spcPct val="20000"/>
              </a:spcBef>
              <a:buFont typeface="+mj-lt"/>
              <a:buAutoNum type="arabicPeriod"/>
              <a:defRPr sz="2800" i="1" kern="1200">
                <a:solidFill>
                  <a:srgbClr val="3366CC"/>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spcBef>
                <a:spcPct val="20000"/>
              </a:spcBef>
              <a:buFont typeface="+mj-lt"/>
              <a:buAutoNum type="arabicPeriod"/>
              <a:defRPr sz="2400" kern="1200">
                <a:solidFill>
                  <a:srgbClr val="3366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CO" sz="2000" b="1" i="1" dirty="0"/>
              <a:t>12.  </a:t>
            </a:r>
            <a:r>
              <a:rPr lang="es-MX" sz="2000" b="1" i="1" dirty="0"/>
              <a:t>COMPONENTE AMAZONAS</a:t>
            </a:r>
            <a:endParaRPr lang="es-CO" sz="2000" b="1" i="1" dirty="0"/>
          </a:p>
          <a:p>
            <a:pPr marL="457200" indent="-457200" algn="ctr">
              <a:buFont typeface="Courier New" panose="02070309020205020404" pitchFamily="49" charset="0"/>
              <a:buChar char="o"/>
            </a:pPr>
            <a:endParaRPr lang="es-CO" b="1" i="1" dirty="0"/>
          </a:p>
        </p:txBody>
      </p:sp>
      <p:sp>
        <p:nvSpPr>
          <p:cNvPr id="7" name="Marcador de texto 4"/>
          <p:cNvSpPr txBox="1">
            <a:spLocks/>
          </p:cNvSpPr>
          <p:nvPr/>
        </p:nvSpPr>
        <p:spPr>
          <a:xfrm>
            <a:off x="-17548" y="1400090"/>
            <a:ext cx="8586287" cy="627528"/>
          </a:xfrm>
          <a:prstGeom prst="rect">
            <a:avLst/>
          </a:prstGeom>
        </p:spPr>
        <p:txBody>
          <a:bodyPr/>
          <a:lstStyle>
            <a:lvl1pPr marL="514350" indent="-514350" algn="l" defTabSz="914400" rtl="0" eaLnBrk="1" latinLnBrk="0" hangingPunct="1">
              <a:spcBef>
                <a:spcPct val="20000"/>
              </a:spcBef>
              <a:buFont typeface="+mj-lt"/>
              <a:buAutoNum type="arabicPeriod"/>
              <a:defRPr sz="3200" i="0" kern="1200">
                <a:solidFill>
                  <a:srgbClr val="3366CC"/>
                </a:solidFill>
                <a:latin typeface="Arial" panose="020B0604020202020204" pitchFamily="34" charset="0"/>
                <a:ea typeface="+mn-ea"/>
                <a:cs typeface="Arial" panose="020B0604020202020204" pitchFamily="34" charset="0"/>
              </a:defRPr>
            </a:lvl1pPr>
            <a:lvl2pPr marL="971550" indent="-514350" algn="l" defTabSz="914400" rtl="0" eaLnBrk="1" latinLnBrk="0" hangingPunct="1">
              <a:spcBef>
                <a:spcPct val="20000"/>
              </a:spcBef>
              <a:buFont typeface="+mj-lt"/>
              <a:buAutoNum type="arabicPeriod"/>
              <a:defRPr sz="2800" i="1" kern="1200">
                <a:solidFill>
                  <a:srgbClr val="3366CC"/>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spcBef>
                <a:spcPct val="20000"/>
              </a:spcBef>
              <a:buFont typeface="+mj-lt"/>
              <a:buAutoNum type="arabicPeriod"/>
              <a:defRPr sz="2400" kern="1200">
                <a:solidFill>
                  <a:srgbClr val="3366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CO" sz="2000" b="1" i="1" dirty="0"/>
              <a:t>ACTIVIDADES DE MEDICINA PREVENTIVA Y DEL TRABAJO</a:t>
            </a:r>
          </a:p>
          <a:p>
            <a:pPr marL="457200" indent="-457200" algn="ctr">
              <a:buFont typeface="Courier New" panose="02070309020205020404" pitchFamily="49" charset="0"/>
              <a:buChar char="o"/>
            </a:pPr>
            <a:endParaRPr lang="es-CO" b="1" i="1" dirty="0"/>
          </a:p>
        </p:txBody>
      </p:sp>
      <p:sp>
        <p:nvSpPr>
          <p:cNvPr id="12" name="Marcador de contenido 3"/>
          <p:cNvSpPr>
            <a:spLocks noGrp="1"/>
          </p:cNvSpPr>
          <p:nvPr>
            <p:ph sz="half" idx="4294967295"/>
          </p:nvPr>
        </p:nvSpPr>
        <p:spPr>
          <a:xfrm>
            <a:off x="827584" y="4725888"/>
            <a:ext cx="7643192" cy="1368152"/>
          </a:xfrm>
          <a:prstGeom prst="rect">
            <a:avLst/>
          </a:prstGeom>
        </p:spPr>
        <p:txBody>
          <a:bodyPr/>
          <a:lstStyle/>
          <a:p>
            <a:pPr algn="just"/>
            <a:r>
              <a:rPr lang="es-MX" sz="1800" b="1" u="sng" dirty="0">
                <a:solidFill>
                  <a:schemeClr val="tx1"/>
                </a:solidFill>
                <a:latin typeface="Arial Narrow" panose="020B0606020202030204" pitchFamily="34" charset="0"/>
              </a:rPr>
              <a:t>INTERPRETACION:</a:t>
            </a:r>
          </a:p>
          <a:p>
            <a:pPr algn="just"/>
            <a:r>
              <a:rPr lang="es-CO" sz="1800" dirty="0">
                <a:latin typeface="Arial Narrow" panose="020B0606020202030204" pitchFamily="34" charset="0"/>
              </a:rPr>
              <a:t>Para  la vigencia 2020, en el componente </a:t>
            </a:r>
            <a:r>
              <a:rPr lang="es-CO" sz="1800" b="1" i="1" u="sng" dirty="0">
                <a:latin typeface="Arial Narrow" panose="020B0606020202030204" pitchFamily="34" charset="0"/>
              </a:rPr>
              <a:t>AMAZONAS</a:t>
            </a:r>
            <a:r>
              <a:rPr lang="es-CO" sz="1800" dirty="0">
                <a:latin typeface="Arial Narrow" panose="020B0606020202030204" pitchFamily="34" charset="0"/>
              </a:rPr>
              <a:t>, se le realizó inducciones y capacitaciones a un total de </a:t>
            </a:r>
            <a:r>
              <a:rPr lang="es-CO" sz="1800" b="1" i="1" u="sng" dirty="0">
                <a:latin typeface="Arial Narrow" panose="020B0606020202030204" pitchFamily="34" charset="0"/>
              </a:rPr>
              <a:t>1022</a:t>
            </a:r>
            <a:r>
              <a:rPr lang="es-CO" sz="1800" dirty="0">
                <a:latin typeface="Arial Narrow" panose="020B0606020202030204" pitchFamily="34" charset="0"/>
              </a:rPr>
              <a:t> personas.</a:t>
            </a:r>
            <a:endParaRPr lang="es-CO" sz="1800" b="1" i="1" u="sng" dirty="0">
              <a:solidFill>
                <a:schemeClr val="tx1"/>
              </a:solidFill>
              <a:latin typeface="Arial Narrow" panose="020B0606020202030204" pitchFamily="34" charset="0"/>
            </a:endParaRPr>
          </a:p>
        </p:txBody>
      </p:sp>
      <p:pic>
        <p:nvPicPr>
          <p:cNvPr id="8" name="Imagen 7"/>
          <p:cNvPicPr/>
          <p:nvPr/>
        </p:nvPicPr>
        <p:blipFill rotWithShape="1">
          <a:blip r:embed="rId3">
            <a:extLst>
              <a:ext uri="{28A0092B-C50C-407E-A947-70E740481C1C}">
                <a14:useLocalDpi xmlns:a14="http://schemas.microsoft.com/office/drawing/2010/main" val="0"/>
              </a:ext>
            </a:extLst>
          </a:blip>
          <a:srcRect b="5355"/>
          <a:stretch/>
        </p:blipFill>
        <p:spPr bwMode="auto">
          <a:xfrm>
            <a:off x="1403648" y="2230677"/>
            <a:ext cx="5580380" cy="2266950"/>
          </a:xfrm>
          <a:prstGeom prst="rect">
            <a:avLst/>
          </a:prstGeom>
          <a:noFill/>
          <a:ln>
            <a:noFill/>
          </a:ln>
          <a:extLst>
            <a:ext uri="{53640926-AAD7-44D8-BBD7-CCE9431645EC}">
              <a14:shadowObscured xmlns:a14="http://schemas.microsoft.com/office/drawing/2010/main"/>
            </a:ext>
          </a:extLst>
        </p:spPr>
      </p:pic>
      <p:sp>
        <p:nvSpPr>
          <p:cNvPr id="10" name="Rectángulo 9"/>
          <p:cNvSpPr/>
          <p:nvPr/>
        </p:nvSpPr>
        <p:spPr>
          <a:xfrm>
            <a:off x="2920988" y="1857303"/>
            <a:ext cx="3456384" cy="25924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CO" dirty="0">
                <a:solidFill>
                  <a:schemeClr val="tx1"/>
                </a:solidFill>
              </a:rPr>
              <a:t>INDUCCIONES Y CAPACITACIONES</a:t>
            </a:r>
          </a:p>
        </p:txBody>
      </p:sp>
    </p:spTree>
    <p:extLst>
      <p:ext uri="{BB962C8B-B14F-4D97-AF65-F5344CB8AC3E}">
        <p14:creationId xmlns:p14="http://schemas.microsoft.com/office/powerpoint/2010/main" val="14921340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4"/>
          <p:cNvSpPr txBox="1">
            <a:spLocks/>
          </p:cNvSpPr>
          <p:nvPr/>
        </p:nvSpPr>
        <p:spPr>
          <a:xfrm>
            <a:off x="850986" y="893807"/>
            <a:ext cx="6912768" cy="432048"/>
          </a:xfrm>
          <a:prstGeom prst="rect">
            <a:avLst/>
          </a:prstGeom>
        </p:spPr>
        <p:txBody>
          <a:bodyPr/>
          <a:lstStyle>
            <a:lvl1pPr marL="514350" indent="-514350" algn="l" defTabSz="914400" rtl="0" eaLnBrk="1" latinLnBrk="0" hangingPunct="1">
              <a:spcBef>
                <a:spcPct val="20000"/>
              </a:spcBef>
              <a:buFont typeface="+mj-lt"/>
              <a:buAutoNum type="arabicPeriod"/>
              <a:defRPr sz="3200" i="0" kern="1200">
                <a:solidFill>
                  <a:srgbClr val="3366CC"/>
                </a:solidFill>
                <a:latin typeface="Arial" panose="020B0604020202020204" pitchFamily="34" charset="0"/>
                <a:ea typeface="+mn-ea"/>
                <a:cs typeface="Arial" panose="020B0604020202020204" pitchFamily="34" charset="0"/>
              </a:defRPr>
            </a:lvl1pPr>
            <a:lvl2pPr marL="971550" indent="-514350" algn="l" defTabSz="914400" rtl="0" eaLnBrk="1" latinLnBrk="0" hangingPunct="1">
              <a:spcBef>
                <a:spcPct val="20000"/>
              </a:spcBef>
              <a:buFont typeface="+mj-lt"/>
              <a:buAutoNum type="arabicPeriod"/>
              <a:defRPr sz="2800" i="1" kern="1200">
                <a:solidFill>
                  <a:srgbClr val="3366CC"/>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spcBef>
                <a:spcPct val="20000"/>
              </a:spcBef>
              <a:buFont typeface="+mj-lt"/>
              <a:buAutoNum type="arabicPeriod"/>
              <a:defRPr sz="2400" kern="1200">
                <a:solidFill>
                  <a:srgbClr val="3366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CO" sz="2000" b="1" i="1" dirty="0"/>
              <a:t>12. </a:t>
            </a:r>
            <a:r>
              <a:rPr lang="es-MX" sz="2000" b="1" i="1" dirty="0"/>
              <a:t>COMPONENTE AMAZONAS</a:t>
            </a:r>
            <a:endParaRPr lang="es-CO" sz="2000" b="1" i="1" dirty="0"/>
          </a:p>
          <a:p>
            <a:pPr marL="457200" indent="-457200" algn="ctr">
              <a:buFont typeface="Courier New" panose="02070309020205020404" pitchFamily="49" charset="0"/>
              <a:buChar char="o"/>
            </a:pPr>
            <a:endParaRPr lang="es-CO" b="1" i="1" dirty="0"/>
          </a:p>
        </p:txBody>
      </p:sp>
      <p:sp>
        <p:nvSpPr>
          <p:cNvPr id="7" name="Marcador de texto 4"/>
          <p:cNvSpPr txBox="1">
            <a:spLocks/>
          </p:cNvSpPr>
          <p:nvPr/>
        </p:nvSpPr>
        <p:spPr>
          <a:xfrm>
            <a:off x="107504" y="1325855"/>
            <a:ext cx="8586287" cy="627528"/>
          </a:xfrm>
          <a:prstGeom prst="rect">
            <a:avLst/>
          </a:prstGeom>
        </p:spPr>
        <p:txBody>
          <a:bodyPr/>
          <a:lstStyle>
            <a:lvl1pPr marL="514350" indent="-514350" algn="l" defTabSz="914400" rtl="0" eaLnBrk="1" latinLnBrk="0" hangingPunct="1">
              <a:spcBef>
                <a:spcPct val="20000"/>
              </a:spcBef>
              <a:buFont typeface="+mj-lt"/>
              <a:buAutoNum type="arabicPeriod"/>
              <a:defRPr sz="3200" i="0" kern="1200">
                <a:solidFill>
                  <a:srgbClr val="3366CC"/>
                </a:solidFill>
                <a:latin typeface="Arial" panose="020B0604020202020204" pitchFamily="34" charset="0"/>
                <a:ea typeface="+mn-ea"/>
                <a:cs typeface="Arial" panose="020B0604020202020204" pitchFamily="34" charset="0"/>
              </a:defRPr>
            </a:lvl1pPr>
            <a:lvl2pPr marL="971550" indent="-514350" algn="l" defTabSz="914400" rtl="0" eaLnBrk="1" latinLnBrk="0" hangingPunct="1">
              <a:spcBef>
                <a:spcPct val="20000"/>
              </a:spcBef>
              <a:buFont typeface="+mj-lt"/>
              <a:buAutoNum type="arabicPeriod"/>
              <a:defRPr sz="2800" i="1" kern="1200">
                <a:solidFill>
                  <a:srgbClr val="3366CC"/>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spcBef>
                <a:spcPct val="20000"/>
              </a:spcBef>
              <a:buFont typeface="+mj-lt"/>
              <a:buAutoNum type="arabicPeriod"/>
              <a:defRPr sz="2400" kern="1200">
                <a:solidFill>
                  <a:srgbClr val="3366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CO" sz="2000" b="1" i="1" dirty="0"/>
              <a:t>ACTIVIDADES DE MEDICINA PREVENTIVA Y DEL TRABAJO</a:t>
            </a:r>
          </a:p>
          <a:p>
            <a:pPr marL="457200" indent="-457200" algn="ctr">
              <a:buFont typeface="Courier New" panose="02070309020205020404" pitchFamily="49" charset="0"/>
              <a:buChar char="o"/>
            </a:pPr>
            <a:endParaRPr lang="es-CO" b="1" i="1" dirty="0"/>
          </a:p>
        </p:txBody>
      </p:sp>
      <p:sp>
        <p:nvSpPr>
          <p:cNvPr id="12" name="Marcador de contenido 3"/>
          <p:cNvSpPr>
            <a:spLocks noGrp="1"/>
          </p:cNvSpPr>
          <p:nvPr>
            <p:ph sz="half" idx="4294967295"/>
          </p:nvPr>
        </p:nvSpPr>
        <p:spPr>
          <a:xfrm>
            <a:off x="827584" y="4725888"/>
            <a:ext cx="7643192" cy="1368152"/>
          </a:xfrm>
          <a:prstGeom prst="rect">
            <a:avLst/>
          </a:prstGeom>
        </p:spPr>
        <p:txBody>
          <a:bodyPr/>
          <a:lstStyle/>
          <a:p>
            <a:pPr algn="just"/>
            <a:r>
              <a:rPr lang="es-MX" sz="1800" b="1" u="sng" dirty="0">
                <a:solidFill>
                  <a:schemeClr val="tx1"/>
                </a:solidFill>
                <a:latin typeface="Arial Narrow" panose="020B0606020202030204" pitchFamily="34" charset="0"/>
              </a:rPr>
              <a:t>INTERPRETACION:</a:t>
            </a:r>
          </a:p>
          <a:p>
            <a:pPr algn="just"/>
            <a:r>
              <a:rPr lang="es-CO" sz="1800" dirty="0">
                <a:latin typeface="Arial Narrow" panose="020B0606020202030204" pitchFamily="34" charset="0"/>
              </a:rPr>
              <a:t>Para  la vigencia 2020, en el componente </a:t>
            </a:r>
            <a:r>
              <a:rPr lang="es-CO" sz="1800" b="1" i="1" u="sng" dirty="0">
                <a:latin typeface="Arial Narrow" panose="020B0606020202030204" pitchFamily="34" charset="0"/>
              </a:rPr>
              <a:t>AMAZONAS</a:t>
            </a:r>
            <a:r>
              <a:rPr lang="es-CO" sz="1800" dirty="0">
                <a:latin typeface="Arial Narrow" panose="020B0606020202030204" pitchFamily="34" charset="0"/>
              </a:rPr>
              <a:t>, se obtuvo un promedio de 109 personas impactadas con las actividades de Medicina Preventiva y del  Trabajo.</a:t>
            </a:r>
            <a:endParaRPr lang="es-CO" sz="1800" b="1" i="1" u="sng" dirty="0">
              <a:solidFill>
                <a:schemeClr val="tx1"/>
              </a:solidFill>
              <a:latin typeface="Arial Narrow" panose="020B0606020202030204" pitchFamily="34" charset="0"/>
            </a:endParaRPr>
          </a:p>
        </p:txBody>
      </p:sp>
      <p:sp>
        <p:nvSpPr>
          <p:cNvPr id="10" name="Rectángulo 9"/>
          <p:cNvSpPr/>
          <p:nvPr/>
        </p:nvSpPr>
        <p:spPr>
          <a:xfrm>
            <a:off x="2123729" y="1857303"/>
            <a:ext cx="5174366" cy="6275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CO" dirty="0">
                <a:solidFill>
                  <a:schemeClr val="tx1"/>
                </a:solidFill>
              </a:rPr>
              <a:t>PROMEDIO DE PERSONAS IMPACTADAS CON LAS ACTIVIDADES DE MEDICINA PREVENTIVA</a:t>
            </a:r>
          </a:p>
        </p:txBody>
      </p:sp>
      <p:pic>
        <p:nvPicPr>
          <p:cNvPr id="9" name="Imagen 8"/>
          <p:cNvPicPr/>
          <p:nvPr/>
        </p:nvPicPr>
        <p:blipFill rotWithShape="1">
          <a:blip r:embed="rId3">
            <a:extLst>
              <a:ext uri="{28A0092B-C50C-407E-A947-70E740481C1C}">
                <a14:useLocalDpi xmlns:a14="http://schemas.microsoft.com/office/drawing/2010/main" val="0"/>
              </a:ext>
            </a:extLst>
          </a:blip>
          <a:srcRect b="5732"/>
          <a:stretch/>
        </p:blipFill>
        <p:spPr bwMode="auto">
          <a:xfrm>
            <a:off x="1845972" y="2484831"/>
            <a:ext cx="5606415" cy="20574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77759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4"/>
          <p:cNvSpPr txBox="1">
            <a:spLocks/>
          </p:cNvSpPr>
          <p:nvPr/>
        </p:nvSpPr>
        <p:spPr>
          <a:xfrm>
            <a:off x="2062420" y="764704"/>
            <a:ext cx="4608512" cy="360040"/>
          </a:xfrm>
          <a:prstGeom prst="rect">
            <a:avLst/>
          </a:prstGeom>
        </p:spPr>
        <p:txBody>
          <a:bodyPr anchor="b"/>
          <a:lstStyle>
            <a:lvl1pPr marL="0" indent="0" algn="l" defTabSz="914400" rtl="0" eaLnBrk="1" latinLnBrk="0" hangingPunct="1">
              <a:spcBef>
                <a:spcPct val="20000"/>
              </a:spcBef>
              <a:buFont typeface="Arial" panose="020B0604020202020204" pitchFamily="34" charset="0"/>
              <a:buNone/>
              <a:defRPr sz="2400" b="1" i="1" kern="1200">
                <a:solidFill>
                  <a:srgbClr val="3366CC"/>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000" b="1" i="1" kern="1200">
                <a:solidFill>
                  <a:schemeClr val="bg1">
                    <a:lumMod val="6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endParaRPr lang="es-CO" dirty="0"/>
          </a:p>
          <a:p>
            <a:pPr algn="ctr"/>
            <a:endParaRPr lang="es-CO" dirty="0"/>
          </a:p>
          <a:p>
            <a:pPr algn="ctr"/>
            <a:r>
              <a:rPr lang="es-CO" sz="2000" dirty="0"/>
              <a:t>13. AUDITORIAS SG-SST-2020</a:t>
            </a:r>
          </a:p>
        </p:txBody>
      </p:sp>
      <p:sp>
        <p:nvSpPr>
          <p:cNvPr id="3" name="Rectángulo 2"/>
          <p:cNvSpPr/>
          <p:nvPr/>
        </p:nvSpPr>
        <p:spPr>
          <a:xfrm>
            <a:off x="1907704" y="1688120"/>
            <a:ext cx="4752528" cy="36004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CO" b="1" dirty="0">
                <a:solidFill>
                  <a:schemeClr val="tx1"/>
                </a:solidFill>
              </a:rPr>
              <a:t>FORTALEZAS Y CONFORMIDADES</a:t>
            </a:r>
          </a:p>
        </p:txBody>
      </p:sp>
      <p:sp>
        <p:nvSpPr>
          <p:cNvPr id="7" name="Rectángulo 6"/>
          <p:cNvSpPr/>
          <p:nvPr/>
        </p:nvSpPr>
        <p:spPr>
          <a:xfrm>
            <a:off x="971600" y="2276872"/>
            <a:ext cx="6480720" cy="5208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s-CO" dirty="0">
                <a:solidFill>
                  <a:schemeClr val="tx1"/>
                </a:solidFill>
              </a:rPr>
              <a:t>Existencia de una Política de SST que se ha documentado, comunicado, con alcance a todas las actividades que realiza la entidad.</a:t>
            </a:r>
            <a:endParaRPr lang="es-CO" b="1" dirty="0">
              <a:solidFill>
                <a:schemeClr val="tx1"/>
              </a:solidFill>
            </a:endParaRPr>
          </a:p>
        </p:txBody>
      </p:sp>
      <p:sp>
        <p:nvSpPr>
          <p:cNvPr id="8" name="Rectángulo 7"/>
          <p:cNvSpPr/>
          <p:nvPr/>
        </p:nvSpPr>
        <p:spPr>
          <a:xfrm>
            <a:off x="971600" y="5067585"/>
            <a:ext cx="6480720" cy="100811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r>
              <a:rPr lang="es-CO" dirty="0">
                <a:solidFill>
                  <a:schemeClr val="tx1"/>
                </a:solidFill>
              </a:rPr>
              <a:t>Como mecanismo de participación de los trabajadores, se evidenció que el IPSE cuenta con un Comité Paritario de Seguridad y Salud en el Trabajo muy activo, participativo y comprometido.</a:t>
            </a:r>
            <a:endParaRPr lang="es-CO" b="1" dirty="0">
              <a:solidFill>
                <a:schemeClr val="tx1"/>
              </a:solidFill>
            </a:endParaRPr>
          </a:p>
        </p:txBody>
      </p:sp>
      <p:sp>
        <p:nvSpPr>
          <p:cNvPr id="9" name="Rectángulo 8"/>
          <p:cNvSpPr/>
          <p:nvPr/>
        </p:nvSpPr>
        <p:spPr>
          <a:xfrm>
            <a:off x="971600" y="2797746"/>
            <a:ext cx="6480720" cy="884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r>
              <a:rPr lang="es-CO" dirty="0">
                <a:solidFill>
                  <a:schemeClr val="tx1"/>
                </a:solidFill>
              </a:rPr>
              <a:t>EL IPSE cuenta con la asignación de una persona responsable del SG SST, quien cumple con el perfil y competencias establecidas en la Resolución 0312 de 2019 del Ministerio de Trabajo.</a:t>
            </a:r>
            <a:endParaRPr lang="es-CO" b="1" dirty="0">
              <a:solidFill>
                <a:schemeClr val="tx1"/>
              </a:solidFill>
            </a:endParaRPr>
          </a:p>
        </p:txBody>
      </p:sp>
      <p:sp>
        <p:nvSpPr>
          <p:cNvPr id="10" name="Rectángulo 9"/>
          <p:cNvSpPr/>
          <p:nvPr/>
        </p:nvSpPr>
        <p:spPr>
          <a:xfrm>
            <a:off x="971600" y="3682074"/>
            <a:ext cx="6480720" cy="671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solidFill>
                  <a:schemeClr val="tx1"/>
                </a:solidFill>
              </a:rPr>
              <a:t>Se resalta la adecuada presentación y análisis de la información referente al informe de Rendición de Cuentas realizado para el SG SST.</a:t>
            </a:r>
            <a:endParaRPr lang="es-CO" b="1" dirty="0">
              <a:solidFill>
                <a:schemeClr val="tx1"/>
              </a:solidFill>
            </a:endParaRPr>
          </a:p>
        </p:txBody>
      </p:sp>
      <p:sp>
        <p:nvSpPr>
          <p:cNvPr id="11" name="Rectángulo 10"/>
          <p:cNvSpPr/>
          <p:nvPr/>
        </p:nvSpPr>
        <p:spPr>
          <a:xfrm>
            <a:off x="971600" y="4353434"/>
            <a:ext cx="6480720" cy="7141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es-CO" dirty="0">
                <a:solidFill>
                  <a:schemeClr val="tx1"/>
                </a:solidFill>
              </a:rPr>
              <a:t>Se evidenció que el Instituto realiza una identificación, seguimiento y evaluación de los requisitos legales que aplican a su actividad.</a:t>
            </a:r>
          </a:p>
        </p:txBody>
      </p:sp>
    </p:spTree>
    <p:extLst>
      <p:ext uri="{BB962C8B-B14F-4D97-AF65-F5344CB8AC3E}">
        <p14:creationId xmlns:p14="http://schemas.microsoft.com/office/powerpoint/2010/main" val="27126491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4"/>
          <p:cNvSpPr txBox="1">
            <a:spLocks/>
          </p:cNvSpPr>
          <p:nvPr/>
        </p:nvSpPr>
        <p:spPr>
          <a:xfrm>
            <a:off x="2555776" y="908720"/>
            <a:ext cx="4608512" cy="360040"/>
          </a:xfrm>
          <a:prstGeom prst="rect">
            <a:avLst/>
          </a:prstGeom>
        </p:spPr>
        <p:txBody>
          <a:bodyPr anchor="b"/>
          <a:lstStyle>
            <a:lvl1pPr marL="0" indent="0" algn="l" defTabSz="914400" rtl="0" eaLnBrk="1" latinLnBrk="0" hangingPunct="1">
              <a:spcBef>
                <a:spcPct val="20000"/>
              </a:spcBef>
              <a:buFont typeface="Arial" panose="020B0604020202020204" pitchFamily="34" charset="0"/>
              <a:buNone/>
              <a:defRPr sz="2400" b="1" i="1" kern="1200">
                <a:solidFill>
                  <a:srgbClr val="3366CC"/>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000" b="1" i="1" kern="1200">
                <a:solidFill>
                  <a:schemeClr val="bg1">
                    <a:lumMod val="6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endParaRPr lang="es-CO" dirty="0"/>
          </a:p>
          <a:p>
            <a:pPr algn="ctr"/>
            <a:endParaRPr lang="es-CO" dirty="0"/>
          </a:p>
          <a:p>
            <a:pPr algn="ctr"/>
            <a:r>
              <a:rPr lang="es-CO" sz="2000" dirty="0"/>
              <a:t>13. AUDITORIAS SG-SST-2020</a:t>
            </a:r>
          </a:p>
        </p:txBody>
      </p:sp>
      <p:sp>
        <p:nvSpPr>
          <p:cNvPr id="3" name="Rectángulo 2"/>
          <p:cNvSpPr/>
          <p:nvPr/>
        </p:nvSpPr>
        <p:spPr>
          <a:xfrm>
            <a:off x="2051720" y="1484784"/>
            <a:ext cx="5184576" cy="5760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CO" b="1" dirty="0">
                <a:solidFill>
                  <a:schemeClr val="tx1"/>
                </a:solidFill>
              </a:rPr>
              <a:t>CONCLUSIONES Y RECOMENDACIONES</a:t>
            </a:r>
          </a:p>
        </p:txBody>
      </p:sp>
      <p:sp>
        <p:nvSpPr>
          <p:cNvPr id="7" name="Rectángulo 6"/>
          <p:cNvSpPr/>
          <p:nvPr/>
        </p:nvSpPr>
        <p:spPr>
          <a:xfrm>
            <a:off x="1403648" y="2708920"/>
            <a:ext cx="6408712" cy="9361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r>
              <a:rPr lang="es-CO" dirty="0">
                <a:solidFill>
                  <a:schemeClr val="tx1"/>
                </a:solidFill>
              </a:rPr>
              <a:t>A través de un estudio de carga ocupacional, evaluar la carga laboral con la que cuenta la responsable del SG SST, con el fin de que el IPSE pueda asignar Recursos Humanos que apoye las actividades.</a:t>
            </a:r>
            <a:endParaRPr lang="es-CO" b="1" dirty="0">
              <a:solidFill>
                <a:schemeClr val="tx1"/>
              </a:solidFill>
            </a:endParaRPr>
          </a:p>
        </p:txBody>
      </p:sp>
      <p:sp>
        <p:nvSpPr>
          <p:cNvPr id="8" name="Rectángulo 7"/>
          <p:cNvSpPr/>
          <p:nvPr/>
        </p:nvSpPr>
        <p:spPr>
          <a:xfrm>
            <a:off x="1403648" y="4581128"/>
            <a:ext cx="6408712" cy="10081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s-CO" dirty="0">
                <a:solidFill>
                  <a:schemeClr val="tx1"/>
                </a:solidFill>
              </a:rPr>
              <a:t>Realizar evaluación de desempeño a los brigadistas, con el fin de contar con el personal que realmente quiere participar y actuar con responsabilidad.</a:t>
            </a:r>
            <a:endParaRPr lang="es-CO" b="1" dirty="0">
              <a:solidFill>
                <a:schemeClr val="tx1"/>
              </a:solidFill>
            </a:endParaRPr>
          </a:p>
        </p:txBody>
      </p:sp>
      <p:sp>
        <p:nvSpPr>
          <p:cNvPr id="11" name="Rectángulo 10"/>
          <p:cNvSpPr/>
          <p:nvPr/>
        </p:nvSpPr>
        <p:spPr>
          <a:xfrm>
            <a:off x="1404381" y="3645024"/>
            <a:ext cx="6407979"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dirty="0">
                <a:solidFill>
                  <a:schemeClr val="tx1"/>
                </a:solidFill>
              </a:rPr>
              <a:t>Generar indicadores de cobertura por procesos para identificar los cargos (procesos) que generan inasistencia a las actividades de capacitación.</a:t>
            </a:r>
          </a:p>
        </p:txBody>
      </p:sp>
      <p:sp>
        <p:nvSpPr>
          <p:cNvPr id="9" name="Rectángulo 8"/>
          <p:cNvSpPr/>
          <p:nvPr/>
        </p:nvSpPr>
        <p:spPr>
          <a:xfrm>
            <a:off x="1403648" y="2060848"/>
            <a:ext cx="6408712" cy="648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s-CO" dirty="0">
                <a:solidFill>
                  <a:schemeClr val="tx1"/>
                </a:solidFill>
              </a:rPr>
              <a:t>No se identificaron incumplimientos a los requisitos del SG-SST establecidos en el decreto1072 de 2015 del Ministerio de Trabajo.</a:t>
            </a:r>
            <a:endParaRPr lang="es-CO" b="1" dirty="0">
              <a:solidFill>
                <a:schemeClr val="tx1"/>
              </a:solidFill>
            </a:endParaRPr>
          </a:p>
        </p:txBody>
      </p:sp>
    </p:spTree>
    <p:extLst>
      <p:ext uri="{BB962C8B-B14F-4D97-AF65-F5344CB8AC3E}">
        <p14:creationId xmlns:p14="http://schemas.microsoft.com/office/powerpoint/2010/main" val="28614966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1 Título"/>
          <p:cNvSpPr txBox="1">
            <a:spLocks/>
          </p:cNvSpPr>
          <p:nvPr/>
        </p:nvSpPr>
        <p:spPr>
          <a:xfrm>
            <a:off x="827584" y="2708920"/>
            <a:ext cx="7992888" cy="2016224"/>
          </a:xfrm>
          <a:prstGeom prst="rect">
            <a:avLst/>
          </a:prstGeom>
        </p:spPr>
        <p:txBody>
          <a:bodyPr/>
          <a:lstStyle>
            <a:lvl1pPr algn="ctr" defTabSz="914400" rtl="0" eaLnBrk="1" latinLnBrk="0" hangingPunct="1">
              <a:spcBef>
                <a:spcPct val="0"/>
              </a:spcBef>
              <a:buNone/>
              <a:defRPr sz="2800" i="1" kern="1200" baseline="0">
                <a:solidFill>
                  <a:schemeClr val="tx2">
                    <a:lumMod val="60000"/>
                    <a:lumOff val="40000"/>
                  </a:schemeClr>
                </a:solidFill>
                <a:latin typeface="Arial" panose="020B0604020202020204" pitchFamily="34" charset="0"/>
                <a:ea typeface="+mj-ea"/>
                <a:cs typeface="Arial" panose="020B0604020202020204" pitchFamily="34" charset="0"/>
              </a:defRPr>
            </a:lvl1pPr>
          </a:lstStyle>
          <a:p>
            <a:r>
              <a:rPr lang="es-ES" dirty="0">
                <a:solidFill>
                  <a:srgbClr val="3366CC"/>
                </a:solidFill>
              </a:rPr>
              <a:t>NOHORA HILDA PEDRAZA ROZO</a:t>
            </a:r>
          </a:p>
          <a:p>
            <a:r>
              <a:rPr lang="es-ES" dirty="0">
                <a:solidFill>
                  <a:srgbClr val="3366CC"/>
                </a:solidFill>
              </a:rPr>
              <a:t>Profesional Especializado SGSST- IPSE</a:t>
            </a:r>
          </a:p>
          <a:p>
            <a:r>
              <a:rPr lang="es-ES" sz="2400" dirty="0">
                <a:solidFill>
                  <a:srgbClr val="3366CC"/>
                </a:solidFill>
              </a:rPr>
              <a:t>Nohorapedraza@ipse.gov.co</a:t>
            </a:r>
          </a:p>
          <a:p>
            <a:r>
              <a:rPr lang="es-ES" sz="2400" dirty="0">
                <a:solidFill>
                  <a:srgbClr val="3366CC"/>
                </a:solidFill>
              </a:rPr>
              <a:t>(57+1) 6397888 ext. 203</a:t>
            </a:r>
          </a:p>
          <a:p>
            <a:r>
              <a:rPr lang="es-ES" sz="2400" dirty="0">
                <a:solidFill>
                  <a:srgbClr val="3366CC"/>
                </a:solidFill>
              </a:rPr>
              <a:t>Bogotá, Colombia</a:t>
            </a:r>
          </a:p>
        </p:txBody>
      </p:sp>
      <p:sp>
        <p:nvSpPr>
          <p:cNvPr id="8" name="1 Título"/>
          <p:cNvSpPr txBox="1">
            <a:spLocks/>
          </p:cNvSpPr>
          <p:nvPr/>
        </p:nvSpPr>
        <p:spPr>
          <a:xfrm>
            <a:off x="2483768" y="1191434"/>
            <a:ext cx="554461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i="1" kern="1200" baseline="0">
                <a:solidFill>
                  <a:srgbClr val="0070C0"/>
                </a:solidFill>
                <a:latin typeface="Arial" panose="020B0604020202020204" pitchFamily="34" charset="0"/>
                <a:ea typeface="+mj-ea"/>
                <a:cs typeface="Arial" panose="020B0604020202020204" pitchFamily="34" charset="0"/>
              </a:defRPr>
            </a:lvl1pPr>
          </a:lstStyle>
          <a:p>
            <a:pPr algn="l"/>
            <a:r>
              <a:rPr lang="es-ES" sz="3600" b="1" dirty="0">
                <a:solidFill>
                  <a:srgbClr val="3366CC"/>
                </a:solidFill>
              </a:rPr>
              <a:t>Mayor Información</a:t>
            </a:r>
          </a:p>
        </p:txBody>
      </p:sp>
      <p:pic>
        <p:nvPicPr>
          <p:cNvPr id="10" name="Imagen 9"/>
          <p:cNvPicPr>
            <a:picLocks noChangeAspect="1"/>
          </p:cNvPicPr>
          <p:nvPr/>
        </p:nvPicPr>
        <p:blipFill rotWithShape="1">
          <a:blip r:embed="rId3"/>
          <a:srcRect l="24138" t="8359" r="73450" b="87181"/>
          <a:stretch/>
        </p:blipFill>
        <p:spPr>
          <a:xfrm>
            <a:off x="894529" y="5524870"/>
            <a:ext cx="368049" cy="382856"/>
          </a:xfrm>
          <a:prstGeom prst="rect">
            <a:avLst/>
          </a:prstGeom>
        </p:spPr>
      </p:pic>
      <p:pic>
        <p:nvPicPr>
          <p:cNvPr id="11" name="Imagen 10"/>
          <p:cNvPicPr>
            <a:picLocks noChangeAspect="1"/>
          </p:cNvPicPr>
          <p:nvPr/>
        </p:nvPicPr>
        <p:blipFill rotWithShape="1">
          <a:blip r:embed="rId4"/>
          <a:srcRect l="84381" t="31300" r="7587" b="56262"/>
          <a:stretch/>
        </p:blipFill>
        <p:spPr>
          <a:xfrm>
            <a:off x="3577886" y="5521588"/>
            <a:ext cx="368049" cy="320570"/>
          </a:xfrm>
          <a:prstGeom prst="rect">
            <a:avLst/>
          </a:prstGeom>
        </p:spPr>
      </p:pic>
      <p:pic>
        <p:nvPicPr>
          <p:cNvPr id="12" name="Imagen 11"/>
          <p:cNvPicPr>
            <a:picLocks noChangeAspect="1"/>
          </p:cNvPicPr>
          <p:nvPr/>
        </p:nvPicPr>
        <p:blipFill rotWithShape="1">
          <a:blip r:embed="rId5"/>
          <a:srcRect l="85522" t="31460" r="8336" b="58457"/>
          <a:stretch/>
        </p:blipFill>
        <p:spPr>
          <a:xfrm>
            <a:off x="6418179" y="5474116"/>
            <a:ext cx="368049" cy="339859"/>
          </a:xfrm>
          <a:prstGeom prst="rect">
            <a:avLst/>
          </a:prstGeom>
        </p:spPr>
      </p:pic>
      <p:sp>
        <p:nvSpPr>
          <p:cNvPr id="13" name="Rectángulo 12"/>
          <p:cNvSpPr/>
          <p:nvPr/>
        </p:nvSpPr>
        <p:spPr>
          <a:xfrm>
            <a:off x="6728432" y="5253454"/>
            <a:ext cx="1723549" cy="584775"/>
          </a:xfrm>
          <a:prstGeom prst="rect">
            <a:avLst/>
          </a:prstGeom>
        </p:spPr>
        <p:txBody>
          <a:bodyPr wrap="none">
            <a:spAutoFit/>
          </a:bodyPr>
          <a:lstStyle/>
          <a:p>
            <a:endParaRPr lang="es-CO" sz="700" dirty="0">
              <a:latin typeface="Arial" panose="020B0604020202020204" pitchFamily="34" charset="0"/>
              <a:cs typeface="Arial" panose="020B0604020202020204" pitchFamily="34" charset="0"/>
            </a:endParaRPr>
          </a:p>
          <a:p>
            <a:endParaRPr lang="es-CO" sz="700" dirty="0">
              <a:latin typeface="Arial" panose="020B0604020202020204" pitchFamily="34" charset="0"/>
              <a:cs typeface="Arial" panose="020B0604020202020204" pitchFamily="34" charset="0"/>
            </a:endParaRPr>
          </a:p>
          <a:p>
            <a:r>
              <a:rPr lang="es-CO" dirty="0">
                <a:latin typeface="Arial" panose="020B0604020202020204" pitchFamily="34" charset="0"/>
                <a:cs typeface="Arial" panose="020B0604020202020204" pitchFamily="34" charset="0"/>
              </a:rPr>
              <a:t>IPSEnergiaZNI</a:t>
            </a:r>
          </a:p>
        </p:txBody>
      </p:sp>
      <p:sp>
        <p:nvSpPr>
          <p:cNvPr id="2" name="Rectángulo 1"/>
          <p:cNvSpPr/>
          <p:nvPr/>
        </p:nvSpPr>
        <p:spPr>
          <a:xfrm>
            <a:off x="1279899" y="5524870"/>
            <a:ext cx="1957587" cy="369332"/>
          </a:xfrm>
          <a:prstGeom prst="rect">
            <a:avLst/>
          </a:prstGeom>
        </p:spPr>
        <p:txBody>
          <a:bodyPr wrap="none">
            <a:spAutoFit/>
          </a:bodyPr>
          <a:lstStyle/>
          <a:p>
            <a:r>
              <a:rPr lang="es-CO" dirty="0">
                <a:latin typeface="Arial" panose="020B0604020202020204" pitchFamily="34" charset="0"/>
                <a:cs typeface="Arial" panose="020B0604020202020204" pitchFamily="34" charset="0"/>
              </a:rPr>
              <a:t>@IPSEnergiaZNI</a:t>
            </a:r>
          </a:p>
        </p:txBody>
      </p:sp>
      <p:sp>
        <p:nvSpPr>
          <p:cNvPr id="3" name="Rectángulo 2"/>
          <p:cNvSpPr/>
          <p:nvPr/>
        </p:nvSpPr>
        <p:spPr>
          <a:xfrm>
            <a:off x="3878486" y="5469208"/>
            <a:ext cx="1957587" cy="369332"/>
          </a:xfrm>
          <a:prstGeom prst="rect">
            <a:avLst/>
          </a:prstGeom>
        </p:spPr>
        <p:txBody>
          <a:bodyPr wrap="none">
            <a:spAutoFit/>
          </a:bodyPr>
          <a:lstStyle/>
          <a:p>
            <a:r>
              <a:rPr lang="es-CO" dirty="0">
                <a:latin typeface="Arial" panose="020B0604020202020204" pitchFamily="34" charset="0"/>
                <a:cs typeface="Arial" panose="020B0604020202020204" pitchFamily="34" charset="0"/>
              </a:rPr>
              <a:t>@IPSEnergiaZNI</a:t>
            </a:r>
          </a:p>
        </p:txBody>
      </p:sp>
    </p:spTree>
    <p:extLst>
      <p:ext uri="{BB962C8B-B14F-4D97-AF65-F5344CB8AC3E}">
        <p14:creationId xmlns:p14="http://schemas.microsoft.com/office/powerpoint/2010/main" val="42924132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par>
                                <p:cTn id="13" presetID="26" presetClass="emph" presetSubtype="0" fill="hold" grpId="3" nodeType="withEffect">
                                  <p:stCondLst>
                                    <p:cond delay="0"/>
                                  </p:stCondLst>
                                  <p:childTnLst>
                                    <p:animEffect transition="out" filter="fade">
                                      <p:cBhvr>
                                        <p:cTn id="14" dur="250" tmFilter="0, 0; .2, .5; .8, .5; 1, 0"/>
                                        <p:tgtEl>
                                          <p:spTgt spid="84"/>
                                        </p:tgtEl>
                                      </p:cBhvr>
                                    </p:animEffect>
                                    <p:animScale>
                                      <p:cBhvr>
                                        <p:cTn id="15" dur="125" autoRev="1" fill="hold"/>
                                        <p:tgtEl>
                                          <p:spTgt spid="84"/>
                                        </p:tgtEl>
                                      </p:cBhvr>
                                      <p:by x="105000" y="105000"/>
                                    </p:animScale>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 presetClass="entr" presetSubtype="0" fill="hold" grpId="1"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2"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par>
                                <p:cTn id="24" presetID="26" presetClass="emph" presetSubtype="0" fill="hold" grpId="3" nodeType="withEffect">
                                  <p:stCondLst>
                                    <p:cond delay="0"/>
                                  </p:stCondLst>
                                  <p:childTnLst>
                                    <p:animEffect transition="out" filter="fade">
                                      <p:cBhvr>
                                        <p:cTn id="25" dur="250" tmFilter="0, 0; .2, .5; .8, .5; 1, 0"/>
                                        <p:tgtEl>
                                          <p:spTgt spid="8"/>
                                        </p:tgtEl>
                                      </p:cBhvr>
                                    </p:animEffect>
                                    <p:animScale>
                                      <p:cBhvr>
                                        <p:cTn id="26" dur="125"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4" grpId="1"/>
      <p:bldP spid="84" grpId="2"/>
      <p:bldP spid="84" grpId="3"/>
      <p:bldP spid="8" grpId="0"/>
      <p:bldP spid="8" grpId="1"/>
      <p:bldP spid="8" grpId="2"/>
      <p:bldP spid="8" grpId="3"/>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vertical"/>
          <p:cNvSpPr>
            <a:spLocks noGrp="1"/>
          </p:cNvSpPr>
          <p:nvPr>
            <p:ph type="title" orient="vert"/>
          </p:nvPr>
        </p:nvSpPr>
        <p:spPr/>
        <p:txBody>
          <a:bodyPr>
            <a:normAutofit fontScale="90000"/>
          </a:bodyPr>
          <a:lstStyle/>
          <a:p>
            <a:r>
              <a:rPr lang="es-ES" dirty="0"/>
              <a:t>Gracias</a:t>
            </a:r>
          </a:p>
        </p:txBody>
      </p:sp>
    </p:spTree>
    <p:extLst>
      <p:ext uri="{BB962C8B-B14F-4D97-AF65-F5344CB8AC3E}">
        <p14:creationId xmlns:p14="http://schemas.microsoft.com/office/powerpoint/2010/main" val="3916463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upo 22"/>
          <p:cNvGrpSpPr/>
          <p:nvPr/>
        </p:nvGrpSpPr>
        <p:grpSpPr>
          <a:xfrm>
            <a:off x="1431220" y="7735973"/>
            <a:ext cx="2164976" cy="273800"/>
            <a:chOff x="1660414" y="4130522"/>
            <a:chExt cx="2886634" cy="273800"/>
          </a:xfrm>
          <a:solidFill>
            <a:srgbClr val="017E90"/>
          </a:solidFill>
        </p:grpSpPr>
        <p:sp>
          <p:nvSpPr>
            <p:cNvPr id="25" name="Cheurón 24"/>
            <p:cNvSpPr/>
            <p:nvPr/>
          </p:nvSpPr>
          <p:spPr>
            <a:xfrm rot="5400000">
              <a:off x="4108505" y="3965779"/>
              <a:ext cx="273800" cy="603286"/>
            </a:xfrm>
            <a:prstGeom prst="chevron">
              <a:avLst>
                <a:gd name="adj" fmla="val 5298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solidFill>
                  <a:schemeClr val="tx1"/>
                </a:solidFill>
              </a:endParaRPr>
            </a:p>
          </p:txBody>
        </p:sp>
        <p:cxnSp>
          <p:nvCxnSpPr>
            <p:cNvPr id="26" name="Conector recto 25"/>
            <p:cNvCxnSpPr/>
            <p:nvPr/>
          </p:nvCxnSpPr>
          <p:spPr>
            <a:xfrm>
              <a:off x="1660414" y="4194888"/>
              <a:ext cx="2283348" cy="0"/>
            </a:xfrm>
            <a:prstGeom prst="line">
              <a:avLst/>
            </a:prstGeom>
            <a:grpFill/>
            <a:ln w="123825">
              <a:solidFill>
                <a:srgbClr val="FEDA24"/>
              </a:solidFill>
            </a:ln>
          </p:spPr>
          <p:style>
            <a:lnRef idx="1">
              <a:schemeClr val="accent1"/>
            </a:lnRef>
            <a:fillRef idx="0">
              <a:schemeClr val="accent1"/>
            </a:fillRef>
            <a:effectRef idx="0">
              <a:schemeClr val="accent1"/>
            </a:effectRef>
            <a:fontRef idx="minor">
              <a:schemeClr val="tx1"/>
            </a:fontRef>
          </p:style>
        </p:cxnSp>
      </p:grpSp>
      <p:sp>
        <p:nvSpPr>
          <p:cNvPr id="99" name="Google Shape;316;p41">
            <a:extLst>
              <a:ext uri="{FF2B5EF4-FFF2-40B4-BE49-F238E27FC236}">
                <a16:creationId xmlns:a16="http://schemas.microsoft.com/office/drawing/2014/main" id="{52F4BD92-CCD4-4054-BB09-87B767AC49CA}"/>
              </a:ext>
            </a:extLst>
          </p:cNvPr>
          <p:cNvSpPr/>
          <p:nvPr/>
        </p:nvSpPr>
        <p:spPr>
          <a:xfrm>
            <a:off x="-246826" y="1058922"/>
            <a:ext cx="5803706" cy="466363"/>
          </a:xfrm>
          <a:prstGeom prst="rect">
            <a:avLst/>
          </a:prstGeom>
          <a:noFill/>
          <a:ln>
            <a:noFill/>
          </a:ln>
        </p:spPr>
        <p:txBody>
          <a:bodyPr spcFirstLastPara="1" wrap="square" lIns="68569" tIns="34275" rIns="68569" bIns="34275" anchor="t" anchorCtr="0">
            <a:noAutofit/>
          </a:bodyPr>
          <a:lstStyle/>
          <a:p>
            <a:pPr algn="ctr" eaLnBrk="0" fontAlgn="base" hangingPunct="0">
              <a:spcBef>
                <a:spcPct val="0"/>
              </a:spcBef>
              <a:spcAft>
                <a:spcPct val="0"/>
              </a:spcAft>
            </a:pPr>
            <a:r>
              <a:rPr lang="es-CO" altLang="es-CO" sz="2000" b="1" i="1" dirty="0">
                <a:solidFill>
                  <a:srgbClr val="3366CC"/>
                </a:solidFill>
                <a:latin typeface="Arial Narrow" panose="020B0606020202030204" pitchFamily="34" charset="0"/>
                <a:ea typeface="Arial Black" panose="020B0A04020102020204" pitchFamily="34" charset="0"/>
                <a:cs typeface="Arial" panose="020B0604020202020204" pitchFamily="34" charset="0"/>
              </a:rPr>
              <a:t>1.1. MARCO NORMATIVO DE SST</a:t>
            </a:r>
          </a:p>
        </p:txBody>
      </p:sp>
      <p:sp>
        <p:nvSpPr>
          <p:cNvPr id="2" name="Rectángulo 1"/>
          <p:cNvSpPr/>
          <p:nvPr/>
        </p:nvSpPr>
        <p:spPr>
          <a:xfrm>
            <a:off x="1976185" y="1626747"/>
            <a:ext cx="561662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ln w="0"/>
                <a:solidFill>
                  <a:schemeClr val="tx1"/>
                </a:solidFill>
                <a:latin typeface="Arial Narrow" panose="020B0606020202030204" pitchFamily="34" charset="0"/>
              </a:rPr>
              <a:t> NORMATIVIDAD EN EL MARCO DE LA SST</a:t>
            </a:r>
          </a:p>
        </p:txBody>
      </p:sp>
      <p:cxnSp>
        <p:nvCxnSpPr>
          <p:cNvPr id="46" name="Conector recto 45"/>
          <p:cNvCxnSpPr/>
          <p:nvPr/>
        </p:nvCxnSpPr>
        <p:spPr>
          <a:xfrm flipH="1">
            <a:off x="4628590" y="2068218"/>
            <a:ext cx="1" cy="35582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1431220" y="2508249"/>
            <a:ext cx="6534152" cy="1158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flipH="1">
            <a:off x="1431220" y="2509721"/>
            <a:ext cx="1" cy="41656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flipH="1">
            <a:off x="7965372" y="2547372"/>
            <a:ext cx="1" cy="41656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Rectángulo 4"/>
          <p:cNvSpPr/>
          <p:nvPr/>
        </p:nvSpPr>
        <p:spPr>
          <a:xfrm>
            <a:off x="207413" y="2963941"/>
            <a:ext cx="244761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ln w="0"/>
                <a:solidFill>
                  <a:schemeClr val="tx1"/>
                </a:solidFill>
              </a:rPr>
              <a:t>DECRETO 1072 DE 2015</a:t>
            </a:r>
          </a:p>
        </p:txBody>
      </p:sp>
      <p:sp>
        <p:nvSpPr>
          <p:cNvPr id="74" name="Rectángulo 73"/>
          <p:cNvSpPr/>
          <p:nvPr/>
        </p:nvSpPr>
        <p:spPr>
          <a:xfrm>
            <a:off x="6283207" y="2943757"/>
            <a:ext cx="273630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ln w="0"/>
                <a:solidFill>
                  <a:schemeClr val="tx1"/>
                </a:solidFill>
                <a:latin typeface="Arial Narrow" panose="020B0606020202030204" pitchFamily="34" charset="0"/>
              </a:rPr>
              <a:t>RESOLUCION 0312 DE 2019</a:t>
            </a:r>
          </a:p>
        </p:txBody>
      </p:sp>
      <p:sp>
        <p:nvSpPr>
          <p:cNvPr id="75" name="Rectángulo 74"/>
          <p:cNvSpPr/>
          <p:nvPr/>
        </p:nvSpPr>
        <p:spPr>
          <a:xfrm>
            <a:off x="207413" y="4053159"/>
            <a:ext cx="2885870" cy="920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n w="0"/>
                <a:solidFill>
                  <a:schemeClr val="tx1"/>
                </a:solidFill>
              </a:rPr>
              <a:t>Regula el diseño e implementación de los SG-SST</a:t>
            </a:r>
          </a:p>
        </p:txBody>
      </p:sp>
      <p:cxnSp>
        <p:nvCxnSpPr>
          <p:cNvPr id="76" name="Conector recto 75"/>
          <p:cNvCxnSpPr>
            <a:stCxn id="5" idx="2"/>
          </p:cNvCxnSpPr>
          <p:nvPr/>
        </p:nvCxnSpPr>
        <p:spPr>
          <a:xfrm>
            <a:off x="1431220" y="3467997"/>
            <a:ext cx="0" cy="5525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7956375" y="3490143"/>
            <a:ext cx="0" cy="57230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9" name="Rectángulo 78"/>
          <p:cNvSpPr/>
          <p:nvPr/>
        </p:nvSpPr>
        <p:spPr>
          <a:xfrm>
            <a:off x="6176143" y="4117524"/>
            <a:ext cx="2833333" cy="781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n w="0"/>
                <a:solidFill>
                  <a:schemeClr val="tx1"/>
                </a:solidFill>
              </a:rPr>
              <a:t>Describe los estándares mínimos del</a:t>
            </a:r>
            <a:r>
              <a:rPr lang="es-ES" dirty="0">
                <a:ln w="0"/>
                <a:solidFill>
                  <a:schemeClr val="tx1"/>
                </a:solidFill>
                <a:latin typeface="Arial Narrow" panose="020B0606020202030204" pitchFamily="34" charset="0"/>
              </a:rPr>
              <a:t> </a:t>
            </a:r>
            <a:r>
              <a:rPr lang="es-ES" dirty="0">
                <a:ln w="0"/>
                <a:solidFill>
                  <a:schemeClr val="tx1"/>
                </a:solidFill>
              </a:rPr>
              <a:t>SG-SST.</a:t>
            </a:r>
          </a:p>
        </p:txBody>
      </p:sp>
      <p:cxnSp>
        <p:nvCxnSpPr>
          <p:cNvPr id="24" name="Conector recto 23"/>
          <p:cNvCxnSpPr/>
          <p:nvPr/>
        </p:nvCxnSpPr>
        <p:spPr>
          <a:xfrm flipH="1">
            <a:off x="4628591" y="2452109"/>
            <a:ext cx="1" cy="41656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Rectángulo 26"/>
          <p:cNvSpPr/>
          <p:nvPr/>
        </p:nvSpPr>
        <p:spPr>
          <a:xfrm>
            <a:off x="3426020" y="3938256"/>
            <a:ext cx="2304255" cy="10642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n w="0"/>
                <a:solidFill>
                  <a:schemeClr val="tx1"/>
                </a:solidFill>
              </a:rPr>
              <a:t>Establece  los protocolos de bioseguridad  para  las empresas</a:t>
            </a:r>
          </a:p>
        </p:txBody>
      </p:sp>
      <p:sp>
        <p:nvSpPr>
          <p:cNvPr id="28" name="Rectángulo 27"/>
          <p:cNvSpPr/>
          <p:nvPr/>
        </p:nvSpPr>
        <p:spPr>
          <a:xfrm>
            <a:off x="3290397" y="2901428"/>
            <a:ext cx="2447614" cy="588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ln w="0"/>
                <a:solidFill>
                  <a:schemeClr val="tx1"/>
                </a:solidFill>
              </a:rPr>
              <a:t>RESOLUCION 666 DE 2020</a:t>
            </a:r>
          </a:p>
        </p:txBody>
      </p:sp>
      <p:cxnSp>
        <p:nvCxnSpPr>
          <p:cNvPr id="29" name="Conector recto 28"/>
          <p:cNvCxnSpPr/>
          <p:nvPr/>
        </p:nvCxnSpPr>
        <p:spPr>
          <a:xfrm flipH="1">
            <a:off x="4578146" y="3508641"/>
            <a:ext cx="1" cy="416569"/>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468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upo 22"/>
          <p:cNvGrpSpPr/>
          <p:nvPr/>
        </p:nvGrpSpPr>
        <p:grpSpPr>
          <a:xfrm>
            <a:off x="1431220" y="7735973"/>
            <a:ext cx="2164976" cy="273800"/>
            <a:chOff x="1660414" y="4130522"/>
            <a:chExt cx="2886634" cy="273800"/>
          </a:xfrm>
          <a:solidFill>
            <a:srgbClr val="017E90"/>
          </a:solidFill>
        </p:grpSpPr>
        <p:sp>
          <p:nvSpPr>
            <p:cNvPr id="25" name="Cheurón 24"/>
            <p:cNvSpPr/>
            <p:nvPr/>
          </p:nvSpPr>
          <p:spPr>
            <a:xfrm rot="5400000">
              <a:off x="4108505" y="3965779"/>
              <a:ext cx="273800" cy="603286"/>
            </a:xfrm>
            <a:prstGeom prst="chevron">
              <a:avLst>
                <a:gd name="adj" fmla="val 5298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solidFill>
                  <a:schemeClr val="tx1"/>
                </a:solidFill>
              </a:endParaRPr>
            </a:p>
          </p:txBody>
        </p:sp>
        <p:cxnSp>
          <p:nvCxnSpPr>
            <p:cNvPr id="26" name="Conector recto 25"/>
            <p:cNvCxnSpPr/>
            <p:nvPr/>
          </p:nvCxnSpPr>
          <p:spPr>
            <a:xfrm>
              <a:off x="1660414" y="4194888"/>
              <a:ext cx="2283348" cy="0"/>
            </a:xfrm>
            <a:prstGeom prst="line">
              <a:avLst/>
            </a:prstGeom>
            <a:grpFill/>
            <a:ln w="123825">
              <a:solidFill>
                <a:srgbClr val="FEDA24"/>
              </a:solidFill>
            </a:ln>
          </p:spPr>
          <p:style>
            <a:lnRef idx="1">
              <a:schemeClr val="accent1"/>
            </a:lnRef>
            <a:fillRef idx="0">
              <a:schemeClr val="accent1"/>
            </a:fillRef>
            <a:effectRef idx="0">
              <a:schemeClr val="accent1"/>
            </a:effectRef>
            <a:fontRef idx="minor">
              <a:schemeClr val="tx1"/>
            </a:fontRef>
          </p:style>
        </p:cxnSp>
      </p:grpSp>
      <p:sp>
        <p:nvSpPr>
          <p:cNvPr id="99" name="Google Shape;316;p41">
            <a:extLst>
              <a:ext uri="{FF2B5EF4-FFF2-40B4-BE49-F238E27FC236}">
                <a16:creationId xmlns:a16="http://schemas.microsoft.com/office/drawing/2014/main" id="{52F4BD92-CCD4-4054-BB09-87B767AC49CA}"/>
              </a:ext>
            </a:extLst>
          </p:cNvPr>
          <p:cNvSpPr/>
          <p:nvPr/>
        </p:nvSpPr>
        <p:spPr>
          <a:xfrm>
            <a:off x="476812" y="1165407"/>
            <a:ext cx="6500803" cy="783602"/>
          </a:xfrm>
          <a:prstGeom prst="rect">
            <a:avLst/>
          </a:prstGeom>
          <a:noFill/>
          <a:ln>
            <a:noFill/>
          </a:ln>
        </p:spPr>
        <p:txBody>
          <a:bodyPr spcFirstLastPara="1" wrap="square" lIns="68569" tIns="34275" rIns="68569" bIns="34275" anchor="t" anchorCtr="0">
            <a:noAutofit/>
          </a:bodyPr>
          <a:lstStyle/>
          <a:p>
            <a:pPr algn="ctr" eaLnBrk="0" fontAlgn="base" hangingPunct="0">
              <a:spcBef>
                <a:spcPct val="0"/>
              </a:spcBef>
              <a:spcAft>
                <a:spcPct val="0"/>
              </a:spcAft>
            </a:pPr>
            <a:r>
              <a:rPr lang="es-CO" altLang="es-CO" sz="2000" b="1" i="1" dirty="0">
                <a:solidFill>
                  <a:srgbClr val="3366CC"/>
                </a:solidFill>
                <a:latin typeface="Arial Narrow" panose="020B0606020202030204" pitchFamily="34" charset="0"/>
                <a:ea typeface="Arial Black" panose="020B0A04020102020204" pitchFamily="34" charset="0"/>
                <a:cs typeface="Arial" panose="020B0604020202020204" pitchFamily="34" charset="0"/>
              </a:rPr>
              <a:t>1.2. SISTEMA DE GESTIÓN DE SEGURIDAD  Y SALUD EN EL  TRABAJO</a:t>
            </a:r>
          </a:p>
        </p:txBody>
      </p:sp>
      <p:sp>
        <p:nvSpPr>
          <p:cNvPr id="5" name="AutoShape 6" descr="Manual para la evaluación y prevención de riesgos ergonómicos y  psicosociales en la PYME | Prevencionar"/>
          <p:cNvSpPr>
            <a:spLocks noChangeAspect="1" noChangeArrowheads="1"/>
          </p:cNvSpPr>
          <p:nvPr/>
        </p:nvSpPr>
        <p:spPr bwMode="auto">
          <a:xfrm flipH="1">
            <a:off x="-1761698" y="-144463"/>
            <a:ext cx="1917273" cy="191727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5122" name="Picture 2" descr="Dibujos Animados Imagenes De Seguridad Y Salud En El Trabajo Animadas -  Para Trabajado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9964" y="3356992"/>
            <a:ext cx="2832249" cy="3202231"/>
          </a:xfrm>
          <a:prstGeom prst="rect">
            <a:avLst/>
          </a:prstGeom>
          <a:noFill/>
          <a:extLst>
            <a:ext uri="{909E8E84-426E-40DD-AFC4-6F175D3DCCD1}">
              <a14:hiddenFill xmlns:a14="http://schemas.microsoft.com/office/drawing/2010/main">
                <a:solidFill>
                  <a:srgbClr val="FFFFFF"/>
                </a:solidFill>
              </a14:hiddenFill>
            </a:ext>
          </a:extLst>
        </p:spPr>
      </p:pic>
      <p:sp>
        <p:nvSpPr>
          <p:cNvPr id="2" name="Llamada ovalada 1"/>
          <p:cNvSpPr/>
          <p:nvPr/>
        </p:nvSpPr>
        <p:spPr>
          <a:xfrm>
            <a:off x="4786088" y="2540109"/>
            <a:ext cx="3800761" cy="169917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Encargado de prevenir  las lesiones y enfermedades causadas por las condiciones del  trabajo</a:t>
            </a:r>
          </a:p>
        </p:txBody>
      </p:sp>
      <p:sp>
        <p:nvSpPr>
          <p:cNvPr id="6" name="Llamada de nube 5"/>
          <p:cNvSpPr/>
          <p:nvPr/>
        </p:nvSpPr>
        <p:spPr>
          <a:xfrm rot="20738759">
            <a:off x="903168" y="2425613"/>
            <a:ext cx="2768613" cy="1928172"/>
          </a:xfrm>
          <a:prstGeom prst="cloudCallout">
            <a:avLst>
              <a:gd name="adj1" fmla="val 24171"/>
              <a:gd name="adj2" fmla="val 862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0" b="1" dirty="0">
                <a:solidFill>
                  <a:schemeClr val="tx1"/>
                </a:solidFill>
              </a:rPr>
              <a:t>?</a:t>
            </a:r>
          </a:p>
        </p:txBody>
      </p:sp>
      <p:sp>
        <p:nvSpPr>
          <p:cNvPr id="7" name="AutoShape 4" descr="Signo de interrogación. representación 3d | Foto Premiu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3557654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texto 4"/>
          <p:cNvSpPr>
            <a:spLocks noGrp="1"/>
          </p:cNvSpPr>
          <p:nvPr>
            <p:ph type="body" idx="1"/>
          </p:nvPr>
        </p:nvSpPr>
        <p:spPr>
          <a:xfrm>
            <a:off x="539552" y="867096"/>
            <a:ext cx="6552728" cy="360040"/>
          </a:xfrm>
        </p:spPr>
        <p:txBody>
          <a:bodyPr/>
          <a:lstStyle/>
          <a:p>
            <a:r>
              <a:rPr lang="es-CO" sz="2000" dirty="0">
                <a:latin typeface="Arial Narrow" panose="020B0606020202030204" pitchFamily="34" charset="0"/>
              </a:rPr>
              <a:t>1.3 PLAN DE TRABAJO ANUAL</a:t>
            </a:r>
          </a:p>
        </p:txBody>
      </p:sp>
      <p:graphicFrame>
        <p:nvGraphicFramePr>
          <p:cNvPr id="6" name="Gráfico 5"/>
          <p:cNvGraphicFramePr>
            <a:graphicFrameLocks/>
          </p:cNvGraphicFramePr>
          <p:nvPr/>
        </p:nvGraphicFramePr>
        <p:xfrm>
          <a:off x="750404" y="1297822"/>
          <a:ext cx="7344816" cy="2880320"/>
        </p:xfrm>
        <a:graphic>
          <a:graphicData uri="http://schemas.openxmlformats.org/drawingml/2006/chart">
            <c:chart xmlns:c="http://schemas.openxmlformats.org/drawingml/2006/chart" xmlns:r="http://schemas.openxmlformats.org/officeDocument/2006/relationships" r:id="rId2"/>
          </a:graphicData>
        </a:graphic>
      </p:graphicFrame>
      <p:sp>
        <p:nvSpPr>
          <p:cNvPr id="5" name="Marcador de contenido 3"/>
          <p:cNvSpPr>
            <a:spLocks noGrp="1"/>
          </p:cNvSpPr>
          <p:nvPr>
            <p:ph sz="half" idx="2"/>
          </p:nvPr>
        </p:nvSpPr>
        <p:spPr>
          <a:xfrm>
            <a:off x="1043608" y="4437112"/>
            <a:ext cx="7643192" cy="1800200"/>
          </a:xfrm>
        </p:spPr>
        <p:txBody>
          <a:bodyPr/>
          <a:lstStyle/>
          <a:p>
            <a:pPr algn="just"/>
            <a:r>
              <a:rPr lang="es-MX" sz="1800" b="1" u="sng" dirty="0">
                <a:solidFill>
                  <a:schemeClr val="tx1"/>
                </a:solidFill>
                <a:latin typeface="Arial Narrow" panose="020B0606020202030204" pitchFamily="34" charset="0"/>
              </a:rPr>
              <a:t>INTERPRETACION:</a:t>
            </a:r>
          </a:p>
          <a:p>
            <a:pPr algn="just"/>
            <a:endParaRPr lang="es-MX" sz="1800" b="1" u="sng" dirty="0">
              <a:solidFill>
                <a:schemeClr val="tx1"/>
              </a:solidFill>
              <a:latin typeface="Arial Narrow" panose="020B0606020202030204" pitchFamily="34" charset="0"/>
            </a:endParaRPr>
          </a:p>
          <a:p>
            <a:pPr algn="just"/>
            <a:r>
              <a:rPr lang="es-CO" sz="1800" dirty="0">
                <a:solidFill>
                  <a:schemeClr val="tx1"/>
                </a:solidFill>
                <a:latin typeface="Arial Narrow" panose="020B0606020202030204" pitchFamily="34" charset="0"/>
              </a:rPr>
              <a:t>De acuerdo al respectivo análisis, se evidencia lo siguiente:</a:t>
            </a:r>
            <a:endParaRPr lang="es-CO" sz="1800" b="1" i="1" u="sng" dirty="0">
              <a:solidFill>
                <a:schemeClr val="tx1"/>
              </a:solidFill>
              <a:latin typeface="Arial Narrow" panose="020B0606020202030204" pitchFamily="34" charset="0"/>
            </a:endParaRPr>
          </a:p>
          <a:p>
            <a:pPr algn="just"/>
            <a:r>
              <a:rPr lang="es-CO" sz="1800" dirty="0">
                <a:solidFill>
                  <a:schemeClr val="tx1"/>
                </a:solidFill>
                <a:latin typeface="Arial Narrow" panose="020B0606020202030204" pitchFamily="34" charset="0"/>
              </a:rPr>
              <a:t>De las veintiséis (26) actividades  propuestas de los  diferentes subsistemas de SST, se dio cumplimiento  del </a:t>
            </a:r>
            <a:r>
              <a:rPr lang="es-CO" sz="1800" b="1" u="sng" dirty="0">
                <a:solidFill>
                  <a:schemeClr val="tx1"/>
                </a:solidFill>
                <a:latin typeface="Arial Narrow" panose="020B0606020202030204" pitchFamily="34" charset="0"/>
              </a:rPr>
              <a:t>100%, </a:t>
            </a:r>
            <a:r>
              <a:rPr lang="es-CO" sz="1800" dirty="0">
                <a:solidFill>
                  <a:schemeClr val="tx1"/>
                </a:solidFill>
                <a:latin typeface="Arial Narrow" panose="020B0606020202030204" pitchFamily="34" charset="0"/>
              </a:rPr>
              <a:t>durante  el  año 2020.</a:t>
            </a:r>
          </a:p>
          <a:p>
            <a:pPr marL="285750" indent="-285750" algn="just">
              <a:buFont typeface="Arial" panose="020B0604020202020204" pitchFamily="34" charset="0"/>
              <a:buChar char="•"/>
            </a:pPr>
            <a:endParaRPr lang="es-CO" sz="18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3297601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4"/>
          <p:cNvSpPr txBox="1">
            <a:spLocks/>
          </p:cNvSpPr>
          <p:nvPr/>
        </p:nvSpPr>
        <p:spPr>
          <a:xfrm>
            <a:off x="2212769" y="620688"/>
            <a:ext cx="4320480" cy="639762"/>
          </a:xfrm>
          <a:prstGeom prst="rect">
            <a:avLst/>
          </a:prstGeom>
        </p:spPr>
        <p:txBody>
          <a:bodyPr/>
          <a:lstStyle>
            <a:lvl1pPr marL="514350" indent="-514350" algn="l" defTabSz="914400" rtl="0" eaLnBrk="1" latinLnBrk="0" hangingPunct="1">
              <a:spcBef>
                <a:spcPct val="20000"/>
              </a:spcBef>
              <a:buFont typeface="+mj-lt"/>
              <a:buAutoNum type="arabicPeriod"/>
              <a:defRPr sz="3200" i="0" kern="1200">
                <a:solidFill>
                  <a:srgbClr val="3366CC"/>
                </a:solidFill>
                <a:latin typeface="Arial" panose="020B0604020202020204" pitchFamily="34" charset="0"/>
                <a:ea typeface="+mn-ea"/>
                <a:cs typeface="Arial" panose="020B0604020202020204" pitchFamily="34" charset="0"/>
              </a:defRPr>
            </a:lvl1pPr>
            <a:lvl2pPr marL="971550" indent="-514350" algn="l" defTabSz="914400" rtl="0" eaLnBrk="1" latinLnBrk="0" hangingPunct="1">
              <a:spcBef>
                <a:spcPct val="20000"/>
              </a:spcBef>
              <a:buFont typeface="+mj-lt"/>
              <a:buAutoNum type="arabicPeriod"/>
              <a:defRPr sz="2800" i="1" kern="1200">
                <a:solidFill>
                  <a:srgbClr val="3366CC"/>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spcBef>
                <a:spcPct val="20000"/>
              </a:spcBef>
              <a:buFont typeface="+mj-lt"/>
              <a:buAutoNum type="arabicPeriod"/>
              <a:defRPr sz="2400" kern="1200">
                <a:solidFill>
                  <a:srgbClr val="3366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CO" sz="2400" b="1" i="1" dirty="0">
                <a:latin typeface="Arial Narrow" panose="020B0606020202030204" pitchFamily="34" charset="0"/>
              </a:rPr>
              <a:t>2. </a:t>
            </a:r>
            <a:r>
              <a:rPr lang="es-CO" sz="2000" b="1" i="1" dirty="0">
                <a:latin typeface="Arial Narrow" panose="020B0606020202030204" pitchFamily="34" charset="0"/>
              </a:rPr>
              <a:t>PRESUPUESTO</a:t>
            </a:r>
          </a:p>
        </p:txBody>
      </p:sp>
      <p:sp>
        <p:nvSpPr>
          <p:cNvPr id="9" name="Marcador de contenido 3"/>
          <p:cNvSpPr>
            <a:spLocks noGrp="1"/>
          </p:cNvSpPr>
          <p:nvPr>
            <p:ph sz="half" idx="4294967295"/>
          </p:nvPr>
        </p:nvSpPr>
        <p:spPr>
          <a:xfrm>
            <a:off x="971600" y="4208542"/>
            <a:ext cx="7643192" cy="1728192"/>
          </a:xfrm>
          <a:prstGeom prst="rect">
            <a:avLst/>
          </a:prstGeom>
        </p:spPr>
        <p:txBody>
          <a:bodyPr/>
          <a:lstStyle/>
          <a:p>
            <a:pPr algn="just"/>
            <a:r>
              <a:rPr lang="es-MX" sz="1800" b="1" u="sng" dirty="0">
                <a:solidFill>
                  <a:schemeClr val="tx1"/>
                </a:solidFill>
                <a:latin typeface="Arial Narrow" panose="020B0606020202030204" pitchFamily="34" charset="0"/>
              </a:rPr>
              <a:t>INTERPRETACION:</a:t>
            </a:r>
          </a:p>
          <a:p>
            <a:pPr algn="just"/>
            <a:endParaRPr lang="es-MX" sz="1800" b="1" u="sng" dirty="0">
              <a:solidFill>
                <a:schemeClr val="tx1"/>
              </a:solidFill>
              <a:latin typeface="Arial Narrow" panose="020B0606020202030204" pitchFamily="34" charset="0"/>
            </a:endParaRPr>
          </a:p>
          <a:p>
            <a:pPr algn="just"/>
            <a:r>
              <a:rPr lang="es-CO" sz="1800" dirty="0">
                <a:latin typeface="Arial Narrow" panose="020B0606020202030204" pitchFamily="34" charset="0"/>
              </a:rPr>
              <a:t>De cuerdo a la asignación presupuestal para  el año 2020, la cual fue de </a:t>
            </a:r>
            <a:r>
              <a:rPr lang="es-CO" sz="1800" b="1" u="sng" dirty="0">
                <a:latin typeface="Arial Narrow" panose="020B0606020202030204" pitchFamily="34" charset="0"/>
              </a:rPr>
              <a:t>$32.101.233</a:t>
            </a:r>
            <a:r>
              <a:rPr lang="es-CO" sz="1800" dirty="0">
                <a:latin typeface="Arial Narrow" panose="020B0606020202030204" pitchFamily="34" charset="0"/>
              </a:rPr>
              <a:t>, se realizó  una inversión de </a:t>
            </a:r>
            <a:r>
              <a:rPr lang="es-CO" sz="1800" b="1" u="sng" dirty="0">
                <a:latin typeface="Arial Narrow" panose="020B0606020202030204" pitchFamily="34" charset="0"/>
              </a:rPr>
              <a:t>$32.101.233 </a:t>
            </a:r>
            <a:r>
              <a:rPr lang="es-CO" sz="1800" dirty="0">
                <a:latin typeface="Arial Narrow" panose="020B0606020202030204" pitchFamily="34" charset="0"/>
              </a:rPr>
              <a:t>lo que equivale al </a:t>
            </a:r>
            <a:r>
              <a:rPr lang="es-CO" sz="1800" b="1" i="1" u="sng" dirty="0">
                <a:latin typeface="Arial Narrow" panose="020B0606020202030204" pitchFamily="34" charset="0"/>
              </a:rPr>
              <a:t>100%</a:t>
            </a:r>
            <a:r>
              <a:rPr lang="es-CO" sz="1800" dirty="0">
                <a:latin typeface="Arial Narrow" panose="020B0606020202030204" pitchFamily="34" charset="0"/>
              </a:rPr>
              <a:t> del total  presupuestado, distribuido en los doce meses del año, en las diferentes actividades del SG-SST.</a:t>
            </a:r>
            <a:endParaRPr lang="es-CO" sz="1800" dirty="0">
              <a:solidFill>
                <a:schemeClr val="tx1"/>
              </a:solidFill>
              <a:latin typeface="Arial Narrow" panose="020B0606020202030204" pitchFamily="34" charset="0"/>
            </a:endParaRPr>
          </a:p>
        </p:txBody>
      </p:sp>
      <p:graphicFrame>
        <p:nvGraphicFramePr>
          <p:cNvPr id="8" name="Gráfico 7"/>
          <p:cNvGraphicFramePr>
            <a:graphicFrameLocks/>
          </p:cNvGraphicFramePr>
          <p:nvPr>
            <p:extLst>
              <p:ext uri="{D42A27DB-BD31-4B8C-83A1-F6EECF244321}">
                <p14:modId xmlns:p14="http://schemas.microsoft.com/office/powerpoint/2010/main" val="2946641919"/>
              </p:ext>
            </p:extLst>
          </p:nvPr>
        </p:nvGraphicFramePr>
        <p:xfrm>
          <a:off x="1583668" y="1465342"/>
          <a:ext cx="4968552"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3382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4"/>
          <p:cNvSpPr txBox="1">
            <a:spLocks/>
          </p:cNvSpPr>
          <p:nvPr/>
        </p:nvSpPr>
        <p:spPr>
          <a:xfrm>
            <a:off x="395536" y="980728"/>
            <a:ext cx="3960440" cy="349757"/>
          </a:xfrm>
          <a:prstGeom prst="rect">
            <a:avLst/>
          </a:prstGeom>
        </p:spPr>
        <p:txBody>
          <a:bodyPr anchor="b"/>
          <a:lstStyle>
            <a:lvl1pPr marL="0" indent="0" algn="l" defTabSz="914400" rtl="0" eaLnBrk="1" latinLnBrk="0" hangingPunct="1">
              <a:spcBef>
                <a:spcPct val="20000"/>
              </a:spcBef>
              <a:buFont typeface="Arial" panose="020B0604020202020204" pitchFamily="34" charset="0"/>
              <a:buNone/>
              <a:defRPr sz="2400" b="1" i="1" kern="1200">
                <a:solidFill>
                  <a:srgbClr val="3366CC"/>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000" b="1" i="1" kern="1200">
                <a:solidFill>
                  <a:schemeClr val="bg1">
                    <a:lumMod val="6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s-CO" sz="2000" dirty="0">
                <a:latin typeface="Arial Narrow" panose="020B0606020202030204" pitchFamily="34" charset="0"/>
              </a:rPr>
              <a:t>2.1 PRESUPUESTO ARL</a:t>
            </a:r>
          </a:p>
        </p:txBody>
      </p:sp>
      <p:graphicFrame>
        <p:nvGraphicFramePr>
          <p:cNvPr id="5" name="Gráfico 4"/>
          <p:cNvGraphicFramePr>
            <a:graphicFrameLocks/>
          </p:cNvGraphicFramePr>
          <p:nvPr>
            <p:extLst>
              <p:ext uri="{D42A27DB-BD31-4B8C-83A1-F6EECF244321}">
                <p14:modId xmlns:p14="http://schemas.microsoft.com/office/powerpoint/2010/main" val="2536642412"/>
              </p:ext>
            </p:extLst>
          </p:nvPr>
        </p:nvGraphicFramePr>
        <p:xfrm>
          <a:off x="899592" y="1556792"/>
          <a:ext cx="5976664"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Marcador de contenido 3"/>
          <p:cNvSpPr>
            <a:spLocks noGrp="1"/>
          </p:cNvSpPr>
          <p:nvPr>
            <p:ph sz="half" idx="4294967295"/>
          </p:nvPr>
        </p:nvSpPr>
        <p:spPr>
          <a:xfrm>
            <a:off x="1043608" y="4526299"/>
            <a:ext cx="7643192" cy="1728192"/>
          </a:xfrm>
          <a:prstGeom prst="rect">
            <a:avLst/>
          </a:prstGeom>
        </p:spPr>
        <p:txBody>
          <a:bodyPr/>
          <a:lstStyle/>
          <a:p>
            <a:pPr algn="just"/>
            <a:r>
              <a:rPr lang="es-MX" sz="1800" b="1" u="sng" dirty="0">
                <a:solidFill>
                  <a:schemeClr val="tx1"/>
                </a:solidFill>
                <a:latin typeface="Arial Narrow" panose="020B0606020202030204" pitchFamily="34" charset="0"/>
              </a:rPr>
              <a:t>INTERPRETACION:</a:t>
            </a:r>
          </a:p>
          <a:p>
            <a:pPr algn="just"/>
            <a:endParaRPr lang="es-MX" sz="1800" b="1" u="sng" dirty="0">
              <a:solidFill>
                <a:schemeClr val="tx1"/>
              </a:solidFill>
              <a:latin typeface="Arial Narrow" panose="020B0606020202030204" pitchFamily="34" charset="0"/>
            </a:endParaRPr>
          </a:p>
          <a:p>
            <a:pPr algn="just"/>
            <a:r>
              <a:rPr lang="es-CO" sz="1800" dirty="0">
                <a:latin typeface="Arial Narrow" panose="020B0606020202030204" pitchFamily="34" charset="0"/>
              </a:rPr>
              <a:t>De cuerdo a la asignación presupuestal para  el año 2020,por parte de la ARL, el cual fue de </a:t>
            </a:r>
            <a:r>
              <a:rPr lang="es-CO" sz="1800" b="1" i="1" u="sng" dirty="0">
                <a:latin typeface="Arial Narrow" panose="020B0606020202030204" pitchFamily="34" charset="0"/>
              </a:rPr>
              <a:t>$36.115.086,</a:t>
            </a:r>
            <a:r>
              <a:rPr lang="es-CO" sz="1800" dirty="0">
                <a:latin typeface="Arial Narrow" panose="020B0606020202030204" pitchFamily="34" charset="0"/>
              </a:rPr>
              <a:t> se ejecutó el </a:t>
            </a:r>
            <a:r>
              <a:rPr lang="es-CO" sz="1800" b="1" i="1" u="sng" dirty="0">
                <a:latin typeface="Arial Narrow" panose="020B0606020202030204" pitchFamily="34" charset="0"/>
              </a:rPr>
              <a:t>100% </a:t>
            </a:r>
            <a:r>
              <a:rPr lang="es-CO" sz="1800" dirty="0">
                <a:latin typeface="Arial Narrow" panose="020B0606020202030204" pitchFamily="34" charset="0"/>
              </a:rPr>
              <a:t>del valor presupuestado.</a:t>
            </a:r>
            <a:endParaRPr lang="es-CO" sz="1800" b="1" i="1" u="sng"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61236746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te">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PSE-GS-F04_IPSE-GS-F04 FORMATO PLANTILLA OFICIAL PARA PRESENTACIONES V4" id="{17FC21E8-E0E3-452D-A5AA-9F9016D81E76}" vid="{F4ED157C-2CBB-4A98-8F1E-B49580B7876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56389</TotalTime>
  <Words>3227</Words>
  <Application>Microsoft Office PowerPoint</Application>
  <PresentationFormat>Presentación en pantalla (4:3)</PresentationFormat>
  <Paragraphs>345</Paragraphs>
  <Slides>47</Slides>
  <Notes>11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47</vt:i4>
      </vt:variant>
    </vt:vector>
  </HeadingPairs>
  <TitlesOfParts>
    <vt:vector size="57" baseType="lpstr">
      <vt:lpstr>Arial</vt:lpstr>
      <vt:lpstr>Arial Black</vt:lpstr>
      <vt:lpstr>Arial Narrow</vt:lpstr>
      <vt:lpstr>Calibri</vt:lpstr>
      <vt:lpstr>Courier New</vt:lpstr>
      <vt:lpstr>Rockwell</vt:lpstr>
      <vt:lpstr>Times New Roman</vt:lpstr>
      <vt:lpstr>Verdana</vt:lpstr>
      <vt:lpstr>Wingdings</vt:lpstr>
      <vt:lpstr>Tema de Office</vt:lpstr>
      <vt:lpstr>RENDICION DE CUENTAS SISTEMA DE GESTION DE SEGURIDAD Y SALUD EN EL TRABAJO  SG-SST - 2020 </vt:lpstr>
      <vt:lpstr>CONTENIDO</vt:lpstr>
      <vt:lpstr>CONTENIDO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Mariela Hernandez Cardoso</dc:creator>
  <cp:lastModifiedBy>NOHORA  HILDA PEDRAZA ROZO</cp:lastModifiedBy>
  <cp:revision>370</cp:revision>
  <cp:lastPrinted>2019-02-27T18:45:43Z</cp:lastPrinted>
  <dcterms:created xsi:type="dcterms:W3CDTF">2019-10-29T13:31:49Z</dcterms:created>
  <dcterms:modified xsi:type="dcterms:W3CDTF">2021-03-25T16:52:47Z</dcterms:modified>
</cp:coreProperties>
</file>